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6"/>
  </p:notesMasterIdLst>
  <p:sldIdLst>
    <p:sldId id="256" r:id="rId2"/>
    <p:sldId id="277" r:id="rId3"/>
    <p:sldId id="300" r:id="rId4"/>
    <p:sldId id="302" r:id="rId5"/>
    <p:sldId id="263" r:id="rId6"/>
    <p:sldId id="301" r:id="rId7"/>
    <p:sldId id="280" r:id="rId8"/>
    <p:sldId id="274" r:id="rId9"/>
    <p:sldId id="294" r:id="rId10"/>
    <p:sldId id="293" r:id="rId11"/>
    <p:sldId id="264" r:id="rId12"/>
    <p:sldId id="286" r:id="rId13"/>
    <p:sldId id="269" r:id="rId14"/>
    <p:sldId id="267" r:id="rId15"/>
    <p:sldId id="289" r:id="rId16"/>
    <p:sldId id="283" r:id="rId17"/>
    <p:sldId id="303" r:id="rId18"/>
    <p:sldId id="305" r:id="rId19"/>
    <p:sldId id="296" r:id="rId20"/>
    <p:sldId id="297" r:id="rId21"/>
    <p:sldId id="304" r:id="rId22"/>
    <p:sldId id="306" r:id="rId23"/>
    <p:sldId id="307" r:id="rId24"/>
    <p:sldId id="28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F41"/>
    <a:srgbClr val="D9CCCF"/>
    <a:srgbClr val="F28E95"/>
    <a:srgbClr val="FF8BC5"/>
    <a:srgbClr val="630031"/>
    <a:srgbClr val="E68E8E"/>
    <a:srgbClr val="A51B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733" autoAdjust="0"/>
  </p:normalViewPr>
  <p:slideViewPr>
    <p:cSldViewPr snapToGrid="0">
      <p:cViewPr varScale="1">
        <p:scale>
          <a:sx n="108" d="100"/>
          <a:sy n="108" d="100"/>
        </p:scale>
        <p:origin x="6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3B7F8-72DD-4EF4-A492-60418C9DE408}"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89907-DEA6-4323-B61B-0D57656C9C19}" type="slidenum">
              <a:rPr lang="en-US" smtClean="0"/>
              <a:t>‹#›</a:t>
            </a:fld>
            <a:endParaRPr lang="en-US"/>
          </a:p>
        </p:txBody>
      </p:sp>
    </p:spTree>
    <p:extLst>
      <p:ext uri="{BB962C8B-B14F-4D97-AF65-F5344CB8AC3E}">
        <p14:creationId xmlns:p14="http://schemas.microsoft.com/office/powerpoint/2010/main" val="160462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telemetry data because anomalies are somewhat rare</a:t>
            </a:r>
          </a:p>
          <a:p>
            <a:endParaRPr lang="en-US" dirty="0"/>
          </a:p>
        </p:txBody>
      </p:sp>
      <p:sp>
        <p:nvSpPr>
          <p:cNvPr id="4" name="Slide Number Placeholder 3"/>
          <p:cNvSpPr>
            <a:spLocks noGrp="1"/>
          </p:cNvSpPr>
          <p:nvPr>
            <p:ph type="sldNum" sz="quarter" idx="5"/>
          </p:nvPr>
        </p:nvSpPr>
        <p:spPr/>
        <p:txBody>
          <a:bodyPr/>
          <a:lstStyle/>
          <a:p>
            <a:fld id="{2C389907-DEA6-4323-B61B-0D57656C9C19}" type="slidenum">
              <a:rPr lang="en-US" smtClean="0"/>
              <a:t>8</a:t>
            </a:fld>
            <a:endParaRPr lang="en-US"/>
          </a:p>
        </p:txBody>
      </p:sp>
    </p:spTree>
    <p:extLst>
      <p:ext uri="{BB962C8B-B14F-4D97-AF65-F5344CB8AC3E}">
        <p14:creationId xmlns:p14="http://schemas.microsoft.com/office/powerpoint/2010/main" val="388448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185B58F-C356-4DA9-A0B0-FA74890EEE27}" type="datetime1">
              <a:rPr lang="en-US" smtClean="0"/>
              <a:t>12/2/2023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02995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D831E-CF57-44A7-9D14-DA799A0B7A65}"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17998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24FAD95-3042-40F6-9DA6-B2D8C059B57F}" type="datetime1">
              <a:rPr lang="en-US" smtClean="0"/>
              <a:t>12/2/2023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405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4424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354748"/>
          </a:xfrm>
        </p:spPr>
        <p:txBody>
          <a:bodyPr/>
          <a:lstStyle/>
          <a:p>
            <a:r>
              <a:rPr lang="en-US" dirty="0"/>
              <a:t>Click to edit Master title style</a:t>
            </a:r>
          </a:p>
        </p:txBody>
      </p:sp>
      <p:sp>
        <p:nvSpPr>
          <p:cNvPr id="3" name="Content Placeholder 2"/>
          <p:cNvSpPr>
            <a:spLocks noGrp="1"/>
          </p:cNvSpPr>
          <p:nvPr>
            <p:ph idx="1"/>
          </p:nvPr>
        </p:nvSpPr>
        <p:spPr>
          <a:xfrm>
            <a:off x="581192" y="1246909"/>
            <a:ext cx="11029615" cy="5106389"/>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294693" y="6492024"/>
            <a:ext cx="2844799" cy="365125"/>
          </a:xfrm>
        </p:spPr>
        <p:txBody>
          <a:bodyPr/>
          <a:lstStyle/>
          <a:p>
            <a:fld id="{416BEB6E-8602-415A-B7FC-81CC143EBA22}" type="datetime1">
              <a:rPr lang="en-US" smtClean="0"/>
              <a:t>12/2/2023</a:t>
            </a:fld>
            <a:endParaRPr lang="en-US"/>
          </a:p>
        </p:txBody>
      </p:sp>
      <p:sp>
        <p:nvSpPr>
          <p:cNvPr id="5" name="Footer Placeholder 4"/>
          <p:cNvSpPr>
            <a:spLocks noGrp="1"/>
          </p:cNvSpPr>
          <p:nvPr>
            <p:ph type="ftr" sz="quarter" idx="11"/>
          </p:nvPr>
        </p:nvSpPr>
        <p:spPr>
          <a:xfrm>
            <a:off x="581192" y="6474325"/>
            <a:ext cx="6917210" cy="365125"/>
          </a:xfrm>
        </p:spPr>
        <p:txBody>
          <a:bodyPr/>
          <a:lstStyle/>
          <a:p>
            <a:endParaRPr lang="en-US"/>
          </a:p>
        </p:txBody>
      </p:sp>
      <p:sp>
        <p:nvSpPr>
          <p:cNvPr id="6" name="Slide Number Placeholder 5"/>
          <p:cNvSpPr>
            <a:spLocks noGrp="1"/>
          </p:cNvSpPr>
          <p:nvPr>
            <p:ph type="sldNum" sz="quarter" idx="12"/>
          </p:nvPr>
        </p:nvSpPr>
        <p:spPr>
          <a:xfrm>
            <a:off x="11139492" y="6492025"/>
            <a:ext cx="1052508" cy="365125"/>
          </a:xfrm>
        </p:spPr>
        <p:txBody>
          <a:bodyPr/>
          <a:lstStyle/>
          <a:p>
            <a:fld id="{22B7ED26-1900-4E33-8A0A-8245EC26B835}" type="slidenum">
              <a:rPr lang="en-US" smtClean="0"/>
              <a:t>‹#›</a:t>
            </a:fld>
            <a:endParaRPr lang="en-US" dirty="0"/>
          </a:p>
        </p:txBody>
      </p:sp>
    </p:spTree>
    <p:extLst>
      <p:ext uri="{BB962C8B-B14F-4D97-AF65-F5344CB8AC3E}">
        <p14:creationId xmlns:p14="http://schemas.microsoft.com/office/powerpoint/2010/main" val="55467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B835365-CAB6-414B-B2EF-98597B466655}" type="datetime1">
              <a:rPr lang="en-US" smtClean="0"/>
              <a:t>12/2/2023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39989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8A11C9-D630-49FD-871F-81557332040C}"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303684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63941C-3ABB-4F7F-9204-57F2AFA4A1E5}" type="datetime1">
              <a:rPr lang="en-US" smtClean="0"/>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77610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DEDF31-3642-4039-AA1D-E925141C2E83}" type="datetime1">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69305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E56FDD-00EF-4BCC-A786-AD466B0A18A0}" type="datetime1">
              <a:rPr lang="en-US" smtClean="0"/>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59231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30B8B6D-EF6C-43DA-AE82-CC14E0BEE6C1}" type="datetime1">
              <a:rPr lang="en-US" smtClean="0"/>
              <a:t>12/2/2023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788710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2C13EC-69BC-413D-B847-1A305D615331}"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62323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FC447F6-D317-4440-8CD2-687D60D431A2}" type="datetime1">
              <a:rPr lang="en-US" smtClean="0"/>
              <a:t>12/2/2023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2B7ED26-1900-4E33-8A0A-8245EC26B83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807407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mdpi.com/1424-8220/22/17/6358" TargetMode="External"/><Relationship Id="rId3" Type="http://schemas.openxmlformats.org/officeDocument/2006/relationships/hyperlink" Target="https://github.com/sapols/Satellite-Telemetry-Anomaly-Detection" TargetMode="External"/><Relationship Id="rId7" Type="http://schemas.openxmlformats.org/officeDocument/2006/relationships/hyperlink" Target="https://github.com/microsoft/ML-For-Beginners" TargetMode="External"/><Relationship Id="rId2" Type="http://schemas.openxmlformats.org/officeDocument/2006/relationships/hyperlink" Target="https://digitalcommons.usu.edu/cgi/viewcontent.cgi?article=5002&amp;context=smallsat" TargetMode="External"/><Relationship Id="rId1" Type="http://schemas.openxmlformats.org/officeDocument/2006/relationships/slideLayout" Target="../slideLayouts/slideLayout2.xml"/><Relationship Id="rId6" Type="http://schemas.openxmlformats.org/officeDocument/2006/relationships/hyperlink" Target="https://github.com/drewthayer/time-series-forecasting-CNN" TargetMode="External"/><Relationship Id="rId5" Type="http://schemas.openxmlformats.org/officeDocument/2006/relationships/hyperlink" Target="https://pubmed.ncbi.nlm.nih.gov/36080816/" TargetMode="External"/><Relationship Id="rId10" Type="http://schemas.openxmlformats.org/officeDocument/2006/relationships/hyperlink" Target="https://www.tutorialspoint.com/time_series/time_series_lstm_model.htm" TargetMode="External"/><Relationship Id="rId4" Type="http://schemas.openxmlformats.org/officeDocument/2006/relationships/hyperlink" Target="https://www.hindawi.com/journals/ijae/2022/1676933/" TargetMode="External"/><Relationship Id="rId9" Type="http://schemas.openxmlformats.org/officeDocument/2006/relationships/hyperlink" Target="https://towardsdatascience.com/tods-detecting-outliers-from-time-series-data-2d4bd2e9138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researchgate.net/publication/336805909/figure/fig1/AS:817888827023360@1572011300751/Schematic-diagram-of-a-basic-convolutional-neural-network-CNN-architecture-26.ppm"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miro.medium.com/v2/resize:fit:600/1*Fjj7EblDs2J88GgJmyKL8w.png" TargetMode="External"/><Relationship Id="rId5" Type="http://schemas.openxmlformats.org/officeDocument/2006/relationships/hyperlink" Target="https://editor.analyticsvidhya.com/uploads/71819Screenshot%202021-01-19%20at%2011.41.29%20PM.png" TargetMode="Externa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A83B-345C-5451-6B18-A8B77F08D5F4}"/>
              </a:ext>
            </a:extLst>
          </p:cNvPr>
          <p:cNvSpPr>
            <a:spLocks noGrp="1"/>
          </p:cNvSpPr>
          <p:nvPr>
            <p:ph type="ctrTitle"/>
          </p:nvPr>
        </p:nvSpPr>
        <p:spPr/>
        <p:txBody>
          <a:bodyPr>
            <a:normAutofit/>
          </a:bodyPr>
          <a:lstStyle/>
          <a:p>
            <a:r>
              <a:rPr lang="en-US" sz="3200" cap="none" dirty="0"/>
              <a:t>Machine Learning for Spacecraft Telemetry Anomaly Detection</a:t>
            </a:r>
            <a:endParaRPr lang="en-US" sz="3200" dirty="0"/>
          </a:p>
        </p:txBody>
      </p:sp>
      <p:sp>
        <p:nvSpPr>
          <p:cNvPr id="3" name="Subtitle 2">
            <a:extLst>
              <a:ext uri="{FF2B5EF4-FFF2-40B4-BE49-F238E27FC236}">
                <a16:creationId xmlns:a16="http://schemas.microsoft.com/office/drawing/2014/main" id="{96826443-8AAD-9809-FDCE-59B755727F27}"/>
              </a:ext>
            </a:extLst>
          </p:cNvPr>
          <p:cNvSpPr>
            <a:spLocks noGrp="1"/>
          </p:cNvSpPr>
          <p:nvPr>
            <p:ph type="subTitle" idx="1"/>
          </p:nvPr>
        </p:nvSpPr>
        <p:spPr/>
        <p:txBody>
          <a:bodyPr>
            <a:normAutofit/>
          </a:bodyPr>
          <a:lstStyle/>
          <a:p>
            <a:r>
              <a:rPr lang="en-US" dirty="0"/>
              <a:t>Eric Jackson</a:t>
            </a:r>
          </a:p>
        </p:txBody>
      </p:sp>
      <p:grpSp>
        <p:nvGrpSpPr>
          <p:cNvPr id="13" name="Group 12">
            <a:extLst>
              <a:ext uri="{FF2B5EF4-FFF2-40B4-BE49-F238E27FC236}">
                <a16:creationId xmlns:a16="http://schemas.microsoft.com/office/drawing/2014/main" id="{3B140685-2253-4C95-B1C1-34645463D0BB}"/>
              </a:ext>
            </a:extLst>
          </p:cNvPr>
          <p:cNvGrpSpPr/>
          <p:nvPr/>
        </p:nvGrpSpPr>
        <p:grpSpPr>
          <a:xfrm>
            <a:off x="2977848" y="3817714"/>
            <a:ext cx="6200233" cy="2559336"/>
            <a:chOff x="2684488" y="3817714"/>
            <a:chExt cx="6200233" cy="2559336"/>
          </a:xfrm>
        </p:grpSpPr>
        <p:pic>
          <p:nvPicPr>
            <p:cNvPr id="1034" name="Picture 10" descr="Planet Earth: Facts about our home planet | Space">
              <a:extLst>
                <a:ext uri="{FF2B5EF4-FFF2-40B4-BE49-F238E27FC236}">
                  <a16:creationId xmlns:a16="http://schemas.microsoft.com/office/drawing/2014/main" id="{8A46BBD0-B0E1-5E9C-9437-E96BC888358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083" b="99444" l="10000" r="90000">
                          <a14:foregroundMark x1="38359" y1="8194" x2="46797" y2="8194"/>
                          <a14:foregroundMark x1="46797" y1="8194" x2="61875" y2="10417"/>
                          <a14:foregroundMark x1="51563" y1="4306" x2="50234" y2="2361"/>
                          <a14:foregroundMark x1="48984" y1="84306" x2="51406" y2="90556"/>
                          <a14:foregroundMark x1="51406" y1="90556" x2="54453" y2="94583"/>
                          <a14:foregroundMark x1="46641" y1="97083" x2="50391" y2="99444"/>
                          <a14:foregroundMark x1="50391" y1="99444" x2="50391" y2="99444"/>
                        </a14:backgroundRemoval>
                      </a14:imgEffect>
                    </a14:imgLayer>
                  </a14:imgProps>
                </a:ext>
                <a:ext uri="{28A0092B-C50C-407E-A947-70E740481C1C}">
                  <a14:useLocalDpi xmlns:a14="http://schemas.microsoft.com/office/drawing/2010/main" val="0"/>
                </a:ext>
              </a:extLst>
            </a:blip>
            <a:srcRect b="13459"/>
            <a:stretch/>
          </p:blipFill>
          <p:spPr bwMode="auto">
            <a:xfrm>
              <a:off x="3627187" y="3817714"/>
              <a:ext cx="5257534" cy="25593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irborne to Supply 48 Solar Array Panels for Galileo Satellites –  NetComposites">
              <a:extLst>
                <a:ext uri="{FF2B5EF4-FFF2-40B4-BE49-F238E27FC236}">
                  <a16:creationId xmlns:a16="http://schemas.microsoft.com/office/drawing/2014/main" id="{3FB8CE82-0AE1-6A85-1901-85A0C7AD8C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26" b="89926" l="8556" r="91444">
                          <a14:foregroundMark x1="8556" y1="62667" x2="8556" y2="62667"/>
                          <a14:foregroundMark x1="64667" y1="27111" x2="64667" y2="27111"/>
                          <a14:foregroundMark x1="67111" y1="26963" x2="69000" y2="26963"/>
                          <a14:foregroundMark x1="91444" y1="27556" x2="91444" y2="27556"/>
                          <a14:foregroundMark x1="91444" y1="30667" x2="91444" y2="30667"/>
                          <a14:foregroundMark x1="60889" y1="51852" x2="60889" y2="51852"/>
                          <a14:foregroundMark x1="62222" y1="52593" x2="62667" y2="52889"/>
                          <a14:foregroundMark x1="63111" y1="53037" x2="63111" y2="53037"/>
                          <a14:foregroundMark x1="64000" y1="53481" x2="64000" y2="53481"/>
                          <a14:foregroundMark x1="64222" y1="53778" x2="64667" y2="54222"/>
                          <a14:foregroundMark x1="60556" y1="51407" x2="60222" y2="51111"/>
                          <a14:foregroundMark x1="59333" y1="51852" x2="59333" y2="51852"/>
                          <a14:foregroundMark x1="58222" y1="52889" x2="58222" y2="52889"/>
                          <a14:foregroundMark x1="59333" y1="52741" x2="58333" y2="52741"/>
                          <a14:foregroundMark x1="60667" y1="35407" x2="60667" y2="35407"/>
                          <a14:foregroundMark x1="60667" y1="44741" x2="60667" y2="44741"/>
                          <a14:foregroundMark x1="60000" y1="44444" x2="58778" y2="44741"/>
                          <a14:foregroundMark x1="58444" y1="45333" x2="58000" y2="45333"/>
                          <a14:foregroundMark x1="56667" y1="45481" x2="56667" y2="45481"/>
                          <a14:foregroundMark x1="61778" y1="28444" x2="61778" y2="27852"/>
                          <a14:foregroundMark x1="61778" y1="26222" x2="61778" y2="26222"/>
                          <a14:foregroundMark x1="61667" y1="27111" x2="60778" y2="30963"/>
                          <a14:foregroundMark x1="60556" y1="27556" x2="59667" y2="31704"/>
                          <a14:foregroundMark x1="66667" y1="27111" x2="72556" y2="26963"/>
                          <a14:foregroundMark x1="72556" y1="26963" x2="74111" y2="28593"/>
                          <a14:foregroundMark x1="72000" y1="27259" x2="74444" y2="28444"/>
                          <a14:foregroundMark x1="72000" y1="26222" x2="69444" y2="25185"/>
                          <a14:foregroundMark x1="69333" y1="50074" x2="71222" y2="51111"/>
                          <a14:backgroundMark x1="85778" y1="78963" x2="86333" y2="79259"/>
                        </a14:backgroundRemoval>
                      </a14:imgEffect>
                    </a14:imgLayer>
                  </a14:imgProps>
                </a:ext>
                <a:ext uri="{28A0092B-C50C-407E-A947-70E740481C1C}">
                  <a14:useLocalDpi xmlns:a14="http://schemas.microsoft.com/office/drawing/2010/main" val="0"/>
                </a:ext>
              </a:extLst>
            </a:blip>
            <a:srcRect/>
            <a:stretch>
              <a:fillRect/>
            </a:stretch>
          </p:blipFill>
          <p:spPr bwMode="auto">
            <a:xfrm rot="20772812">
              <a:off x="2684488" y="3955012"/>
              <a:ext cx="2251519" cy="168863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84ADFF6C-63F6-4C63-B9D3-CE5D34BF2755}"/>
              </a:ext>
            </a:extLst>
          </p:cNvPr>
          <p:cNvSpPr txBox="1"/>
          <p:nvPr/>
        </p:nvSpPr>
        <p:spPr>
          <a:xfrm>
            <a:off x="-17045" y="6619548"/>
            <a:ext cx="6095010" cy="184666"/>
          </a:xfrm>
          <a:prstGeom prst="rect">
            <a:avLst/>
          </a:prstGeom>
          <a:noFill/>
        </p:spPr>
        <p:txBody>
          <a:bodyPr wrap="square">
            <a:spAutoFit/>
          </a:bodyPr>
          <a:lstStyle/>
          <a:p>
            <a:r>
              <a:rPr lang="en-US" sz="600" dirty="0"/>
              <a:t>https://www.esa.int/ESA_Multimedia/Images/2015/09/Artist_s_view_of_a_Galileo_Full_Operational_Capability_FOC_satellite</a:t>
            </a:r>
          </a:p>
        </p:txBody>
      </p:sp>
    </p:spTree>
    <p:extLst>
      <p:ext uri="{BB962C8B-B14F-4D97-AF65-F5344CB8AC3E}">
        <p14:creationId xmlns:p14="http://schemas.microsoft.com/office/powerpoint/2010/main" val="81787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0698-A110-F12C-18D2-5DFA2CD766BD}"/>
              </a:ext>
            </a:extLst>
          </p:cNvPr>
          <p:cNvSpPr>
            <a:spLocks noGrp="1"/>
          </p:cNvSpPr>
          <p:nvPr>
            <p:ph type="title"/>
          </p:nvPr>
        </p:nvSpPr>
        <p:spPr/>
        <p:txBody>
          <a:bodyPr>
            <a:normAutofit fontScale="90000"/>
          </a:bodyPr>
          <a:lstStyle/>
          <a:p>
            <a:r>
              <a:rPr lang="en-US" dirty="0"/>
              <a:t>Additional outlier detection: Isolation Forest	</a:t>
            </a:r>
          </a:p>
        </p:txBody>
      </p:sp>
      <p:sp>
        <p:nvSpPr>
          <p:cNvPr id="3" name="Content Placeholder 2">
            <a:extLst>
              <a:ext uri="{FF2B5EF4-FFF2-40B4-BE49-F238E27FC236}">
                <a16:creationId xmlns:a16="http://schemas.microsoft.com/office/drawing/2014/main" id="{64FF137C-231C-D4A3-5903-B04780E19C3A}"/>
              </a:ext>
            </a:extLst>
          </p:cNvPr>
          <p:cNvSpPr>
            <a:spLocks noGrp="1"/>
          </p:cNvSpPr>
          <p:nvPr>
            <p:ph idx="1"/>
          </p:nvPr>
        </p:nvSpPr>
        <p:spPr>
          <a:xfrm>
            <a:off x="581193" y="1246909"/>
            <a:ext cx="5365518" cy="5106389"/>
          </a:xfrm>
        </p:spPr>
        <p:txBody>
          <a:bodyPr/>
          <a:lstStyle/>
          <a:p>
            <a:r>
              <a:rPr lang="en-US" dirty="0"/>
              <a:t>Isolation Forest used as second outlier/anomaly detection method to compare OCSVM results with</a:t>
            </a:r>
          </a:p>
          <a:p>
            <a:r>
              <a:rPr lang="en-US" dirty="0"/>
              <a:t>Detects outliers utilizing binary trees </a:t>
            </a:r>
          </a:p>
          <a:p>
            <a:pPr lvl="1"/>
            <a:r>
              <a:rPr lang="en-US" dirty="0"/>
              <a:t>Low memory utilization</a:t>
            </a:r>
          </a:p>
          <a:p>
            <a:pPr lvl="1"/>
            <a:r>
              <a:rPr lang="en-US" dirty="0"/>
              <a:t>Works best with large datasets</a:t>
            </a:r>
          </a:p>
          <a:p>
            <a:r>
              <a:rPr lang="en-US" dirty="0"/>
              <a:t>Recursively partitions data points based on randomly selected attribute</a:t>
            </a:r>
          </a:p>
          <a:p>
            <a:r>
              <a:rPr lang="en-US" dirty="0"/>
              <a:t>Assigns anomaly scores based on number of “splits” needed to isolate data point</a:t>
            </a:r>
          </a:p>
          <a:p>
            <a:r>
              <a:rPr lang="en-US" dirty="0"/>
              <a:t>Training dataset used to build trees, validation data is then passed through these trees and assigned anomaly score</a:t>
            </a:r>
          </a:p>
        </p:txBody>
      </p:sp>
      <p:sp>
        <p:nvSpPr>
          <p:cNvPr id="4" name="Slide Number Placeholder 3">
            <a:extLst>
              <a:ext uri="{FF2B5EF4-FFF2-40B4-BE49-F238E27FC236}">
                <a16:creationId xmlns:a16="http://schemas.microsoft.com/office/drawing/2014/main" id="{0B04B564-332A-EF42-CBC1-4BD698D661D2}"/>
              </a:ext>
            </a:extLst>
          </p:cNvPr>
          <p:cNvSpPr>
            <a:spLocks noGrp="1"/>
          </p:cNvSpPr>
          <p:nvPr>
            <p:ph type="sldNum" sz="quarter" idx="12"/>
          </p:nvPr>
        </p:nvSpPr>
        <p:spPr/>
        <p:txBody>
          <a:bodyPr/>
          <a:lstStyle/>
          <a:p>
            <a:fld id="{22B7ED26-1900-4E33-8A0A-8245EC26B835}" type="slidenum">
              <a:rPr lang="en-US" smtClean="0"/>
              <a:t>10</a:t>
            </a:fld>
            <a:endParaRPr lang="en-US" dirty="0"/>
          </a:p>
        </p:txBody>
      </p:sp>
      <p:grpSp>
        <p:nvGrpSpPr>
          <p:cNvPr id="9" name="Group 8">
            <a:extLst>
              <a:ext uri="{FF2B5EF4-FFF2-40B4-BE49-F238E27FC236}">
                <a16:creationId xmlns:a16="http://schemas.microsoft.com/office/drawing/2014/main" id="{51D6F932-27B2-9180-BF04-C7A409909957}"/>
              </a:ext>
            </a:extLst>
          </p:cNvPr>
          <p:cNvGrpSpPr/>
          <p:nvPr/>
        </p:nvGrpSpPr>
        <p:grpSpPr>
          <a:xfrm>
            <a:off x="5723075" y="2013645"/>
            <a:ext cx="6468925" cy="2830710"/>
            <a:chOff x="5723074" y="1387151"/>
            <a:chExt cx="6468925" cy="2830710"/>
          </a:xfrm>
        </p:grpSpPr>
        <p:pic>
          <p:nvPicPr>
            <p:cNvPr id="1026" name="Picture 2" descr="Isolation Forest Model">
              <a:extLst>
                <a:ext uri="{FF2B5EF4-FFF2-40B4-BE49-F238E27FC236}">
                  <a16:creationId xmlns:a16="http://schemas.microsoft.com/office/drawing/2014/main" id="{10487D10-0B64-4E77-F7C8-665DEF9A632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64"/>
            <a:stretch/>
          </p:blipFill>
          <p:spPr bwMode="auto">
            <a:xfrm>
              <a:off x="5723074" y="1387151"/>
              <a:ext cx="6324825" cy="2773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40994C-822A-B459-B773-29A71C6AAB5A}"/>
                </a:ext>
              </a:extLst>
            </p:cNvPr>
            <p:cNvSpPr txBox="1"/>
            <p:nvPr/>
          </p:nvSpPr>
          <p:spPr>
            <a:xfrm>
              <a:off x="6245290" y="4017806"/>
              <a:ext cx="5946709" cy="200055"/>
            </a:xfrm>
            <a:prstGeom prst="rect">
              <a:avLst/>
            </a:prstGeom>
            <a:noFill/>
          </p:spPr>
          <p:txBody>
            <a:bodyPr wrap="square">
              <a:spAutoFit/>
            </a:bodyPr>
            <a:lstStyle/>
            <a:p>
              <a:pPr algn="ctr"/>
              <a:r>
                <a:rPr lang="en-US" sz="700" dirty="0"/>
                <a:t>https://wiki.datrics.ai/isolation-forest-model</a:t>
              </a:r>
            </a:p>
          </p:txBody>
        </p:sp>
      </p:grpSp>
      <p:grpSp>
        <p:nvGrpSpPr>
          <p:cNvPr id="11" name="Group 10">
            <a:extLst>
              <a:ext uri="{FF2B5EF4-FFF2-40B4-BE49-F238E27FC236}">
                <a16:creationId xmlns:a16="http://schemas.microsoft.com/office/drawing/2014/main" id="{30D96D29-8951-A4D0-FD05-0A3E9113A03A}"/>
              </a:ext>
            </a:extLst>
          </p:cNvPr>
          <p:cNvGrpSpPr/>
          <p:nvPr/>
        </p:nvGrpSpPr>
        <p:grpSpPr>
          <a:xfrm>
            <a:off x="1165868" y="5451994"/>
            <a:ext cx="4196167" cy="781050"/>
            <a:chOff x="1397826" y="5495537"/>
            <a:chExt cx="4196167" cy="781050"/>
          </a:xfrm>
        </p:grpSpPr>
        <p:pic>
          <p:nvPicPr>
            <p:cNvPr id="8" name="Picture 7">
              <a:extLst>
                <a:ext uri="{FF2B5EF4-FFF2-40B4-BE49-F238E27FC236}">
                  <a16:creationId xmlns:a16="http://schemas.microsoft.com/office/drawing/2014/main" id="{ABBFFEE1-68F7-7CD4-EDA0-E40188277A72}"/>
                </a:ext>
              </a:extLst>
            </p:cNvPr>
            <p:cNvPicPr>
              <a:picLocks noChangeAspect="1"/>
            </p:cNvPicPr>
            <p:nvPr/>
          </p:nvPicPr>
          <p:blipFill>
            <a:blip r:embed="rId3"/>
            <a:stretch>
              <a:fillRect/>
            </a:stretch>
          </p:blipFill>
          <p:spPr>
            <a:xfrm>
              <a:off x="2517418" y="5495537"/>
              <a:ext cx="3076575" cy="781050"/>
            </a:xfrm>
            <a:prstGeom prst="rect">
              <a:avLst/>
            </a:prstGeom>
          </p:spPr>
        </p:pic>
        <p:sp>
          <p:nvSpPr>
            <p:cNvPr id="10" name="TextBox 9">
              <a:extLst>
                <a:ext uri="{FF2B5EF4-FFF2-40B4-BE49-F238E27FC236}">
                  <a16:creationId xmlns:a16="http://schemas.microsoft.com/office/drawing/2014/main" id="{661B35F1-E853-97E2-F3F8-239D3E5183D5}"/>
                </a:ext>
              </a:extLst>
            </p:cNvPr>
            <p:cNvSpPr txBox="1"/>
            <p:nvPr/>
          </p:nvSpPr>
          <p:spPr>
            <a:xfrm>
              <a:off x="1397826" y="5719730"/>
              <a:ext cx="2388637" cy="307777"/>
            </a:xfrm>
            <a:prstGeom prst="rect">
              <a:avLst/>
            </a:prstGeom>
            <a:noFill/>
          </p:spPr>
          <p:txBody>
            <a:bodyPr wrap="square" rtlCol="0">
              <a:spAutoFit/>
            </a:bodyPr>
            <a:lstStyle/>
            <a:p>
              <a:r>
                <a:rPr lang="en-US" sz="1400" i="1" dirty="0"/>
                <a:t>Anomaly Score:</a:t>
              </a:r>
            </a:p>
          </p:txBody>
        </p:sp>
      </p:grpSp>
    </p:spTree>
    <p:extLst>
      <p:ext uri="{BB962C8B-B14F-4D97-AF65-F5344CB8AC3E}">
        <p14:creationId xmlns:p14="http://schemas.microsoft.com/office/powerpoint/2010/main" val="107710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Model Training – Momentum Wheel temperature</a:t>
            </a:r>
          </a:p>
        </p:txBody>
      </p:sp>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11</a:t>
            </a:fld>
            <a:endParaRPr lang="en-US" dirty="0"/>
          </a:p>
        </p:txBody>
      </p:sp>
      <p:pic>
        <p:nvPicPr>
          <p:cNvPr id="12" name="Content Placeholder 11">
            <a:extLst>
              <a:ext uri="{FF2B5EF4-FFF2-40B4-BE49-F238E27FC236}">
                <a16:creationId xmlns:a16="http://schemas.microsoft.com/office/drawing/2014/main" id="{5028D6C6-54AF-7A13-8704-58FEC1EDE6C5}"/>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441" t="10503" r="8844" b="7675"/>
          <a:stretch/>
        </p:blipFill>
        <p:spPr>
          <a:xfrm>
            <a:off x="5841048" y="1136342"/>
            <a:ext cx="5298444" cy="3107184"/>
          </a:xfrm>
        </p:spPr>
      </p:pic>
      <p:sp>
        <p:nvSpPr>
          <p:cNvPr id="8" name="Content Placeholder 2">
            <a:extLst>
              <a:ext uri="{FF2B5EF4-FFF2-40B4-BE49-F238E27FC236}">
                <a16:creationId xmlns:a16="http://schemas.microsoft.com/office/drawing/2014/main" id="{721B0BBC-945F-3AF1-D1FF-A92CD156C829}"/>
              </a:ext>
            </a:extLst>
          </p:cNvPr>
          <p:cNvSpPr txBox="1">
            <a:spLocks/>
          </p:cNvSpPr>
          <p:nvPr/>
        </p:nvSpPr>
        <p:spPr>
          <a:xfrm>
            <a:off x="581193" y="1246909"/>
            <a:ext cx="4843064" cy="5106389"/>
          </a:xfrm>
          <a:prstGeom prst="rect">
            <a:avLst/>
          </a:prstGeom>
        </p:spPr>
        <p:txBody>
          <a:bodyPr vert="horz" lIns="91440" tIns="45720" rIns="91440" bIns="45720" rtlCol="0" anchor="t">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Dataset: 769,746 samples of temperature every 10 minutes for ~14.5 years	from LASP (CU Boulder)</a:t>
            </a:r>
          </a:p>
          <a:p>
            <a:pPr lvl="1"/>
            <a:r>
              <a:rPr lang="en-US" sz="1400" dirty="0"/>
              <a:t>Sampled down to daily mean (5346 samples)</a:t>
            </a:r>
          </a:p>
          <a:p>
            <a:pPr lvl="1"/>
            <a:r>
              <a:rPr lang="en-US" sz="1400" dirty="0"/>
              <a:t>ARIMA requires stationary data, so rolling mean and std dev with multiple window sizes used as features</a:t>
            </a:r>
          </a:p>
          <a:p>
            <a:pPr lvl="1"/>
            <a:r>
              <a:rPr lang="en-US" sz="1400" dirty="0"/>
              <a:t>Trained model on first ~75% of dataset</a:t>
            </a:r>
          </a:p>
          <a:p>
            <a:pPr lvl="1"/>
            <a:r>
              <a:rPr lang="en-US" sz="1400" dirty="0"/>
              <a:t>Validated/tested model on last ~25% of dataset</a:t>
            </a:r>
          </a:p>
          <a:p>
            <a:r>
              <a:rPr lang="en-US" sz="1600" dirty="0"/>
              <a:t>Exogenous features: variables not affected by other variables in the system </a:t>
            </a:r>
          </a:p>
          <a:p>
            <a:pPr lvl="1"/>
            <a:r>
              <a:rPr lang="en-US" sz="1400" dirty="0"/>
              <a:t>Used bus current/voltage and battery temperature in the same timeframe to add additional features </a:t>
            </a:r>
          </a:p>
          <a:p>
            <a:r>
              <a:rPr lang="en-US" sz="1600" dirty="0"/>
              <a:t>Optimal hyperparameters calculated: (</a:t>
            </a:r>
            <a:r>
              <a:rPr lang="en-US" sz="1600" dirty="0" err="1"/>
              <a:t>p,d,q</a:t>
            </a:r>
            <a:r>
              <a:rPr lang="en-US" sz="1600" dirty="0"/>
              <a:t>) = (3,0,4)</a:t>
            </a:r>
          </a:p>
          <a:p>
            <a:pPr lvl="1"/>
            <a:r>
              <a:rPr lang="en-US" sz="1400" dirty="0"/>
              <a:t>Seasonal parameters did not provide any significant improvements in results and took much longer time to train (~11x longer)</a:t>
            </a:r>
          </a:p>
          <a:p>
            <a:r>
              <a:rPr lang="en-US" sz="1600" dirty="0"/>
              <a:t>Using ARIMA with single feature leads to inaccurate results and a forecast that doesn’t model the truth data at all</a:t>
            </a:r>
          </a:p>
          <a:p>
            <a:pPr lvl="1"/>
            <a:r>
              <a:rPr lang="en-US" sz="1400" dirty="0"/>
              <a:t>RMSE: 4.9455</a:t>
            </a:r>
          </a:p>
          <a:p>
            <a:pPr lvl="1"/>
            <a:r>
              <a:rPr lang="en-US" sz="1400" dirty="0"/>
              <a:t>MAE: 2.7318 </a:t>
            </a:r>
          </a:p>
          <a:p>
            <a:r>
              <a:rPr lang="en-US" sz="1600" dirty="0"/>
              <a:t>Need to utilize multiple exogenous features to improve accuracy of model</a:t>
            </a:r>
          </a:p>
          <a:p>
            <a:endParaRPr lang="en-US" sz="1600" dirty="0"/>
          </a:p>
          <a:p>
            <a:pPr lvl="1"/>
            <a:endParaRPr lang="en-US" sz="1400" dirty="0"/>
          </a:p>
          <a:p>
            <a:endParaRPr lang="en-US" sz="1600" dirty="0"/>
          </a:p>
          <a:p>
            <a:endParaRPr lang="en-US" sz="1600" dirty="0"/>
          </a:p>
        </p:txBody>
      </p:sp>
      <p:pic>
        <p:nvPicPr>
          <p:cNvPr id="3" name="Picture 2">
            <a:extLst>
              <a:ext uri="{FF2B5EF4-FFF2-40B4-BE49-F238E27FC236}">
                <a16:creationId xmlns:a16="http://schemas.microsoft.com/office/drawing/2014/main" id="{C8AF4E41-84A2-A017-EAFB-2C0FBBB9872C}"/>
              </a:ext>
            </a:extLst>
          </p:cNvPr>
          <p:cNvPicPr>
            <a:picLocks noChangeAspect="1"/>
          </p:cNvPicPr>
          <p:nvPr/>
        </p:nvPicPr>
        <p:blipFill>
          <a:blip r:embed="rId3"/>
          <a:stretch>
            <a:fillRect/>
          </a:stretch>
        </p:blipFill>
        <p:spPr>
          <a:xfrm>
            <a:off x="5983550" y="4322964"/>
            <a:ext cx="5155942" cy="2475537"/>
          </a:xfrm>
          <a:prstGeom prst="rect">
            <a:avLst/>
          </a:prstGeom>
        </p:spPr>
      </p:pic>
    </p:spTree>
    <p:extLst>
      <p:ext uri="{BB962C8B-B14F-4D97-AF65-F5344CB8AC3E}">
        <p14:creationId xmlns:p14="http://schemas.microsoft.com/office/powerpoint/2010/main" val="261600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1E52-CBA9-E27F-28F1-BF131CB526A6}"/>
              </a:ext>
            </a:extLst>
          </p:cNvPr>
          <p:cNvSpPr>
            <a:spLocks noGrp="1"/>
          </p:cNvSpPr>
          <p:nvPr>
            <p:ph type="title"/>
          </p:nvPr>
        </p:nvSpPr>
        <p:spPr/>
        <p:txBody>
          <a:bodyPr>
            <a:normAutofit fontScale="90000"/>
          </a:bodyPr>
          <a:lstStyle/>
          <a:p>
            <a:r>
              <a:rPr lang="en-US" dirty="0"/>
              <a:t>ARIMA Model results</a:t>
            </a:r>
          </a:p>
        </p:txBody>
      </p:sp>
      <p:sp>
        <p:nvSpPr>
          <p:cNvPr id="3" name="Content Placeholder 2">
            <a:extLst>
              <a:ext uri="{FF2B5EF4-FFF2-40B4-BE49-F238E27FC236}">
                <a16:creationId xmlns:a16="http://schemas.microsoft.com/office/drawing/2014/main" id="{1785595F-6F78-F585-818B-D471863256F6}"/>
              </a:ext>
            </a:extLst>
          </p:cNvPr>
          <p:cNvSpPr>
            <a:spLocks noGrp="1"/>
          </p:cNvSpPr>
          <p:nvPr>
            <p:ph idx="1"/>
          </p:nvPr>
        </p:nvSpPr>
        <p:spPr>
          <a:xfrm>
            <a:off x="581192" y="1246909"/>
            <a:ext cx="4722327" cy="5106389"/>
          </a:xfrm>
        </p:spPr>
        <p:txBody>
          <a:bodyPr/>
          <a:lstStyle/>
          <a:p>
            <a:r>
              <a:rPr lang="en-US" dirty="0"/>
              <a:t>ARIMA forecast results have moderate error, but closely predicted truth data</a:t>
            </a:r>
          </a:p>
          <a:p>
            <a:pPr lvl="1"/>
            <a:r>
              <a:rPr lang="en-US" dirty="0"/>
              <a:t>RMSE of ARIMA: 0.64958</a:t>
            </a:r>
          </a:p>
          <a:p>
            <a:pPr lvl="1"/>
            <a:r>
              <a:rPr lang="en-US" sz="1600" dirty="0"/>
              <a:t>MAE of ARIMA: 0.26931</a:t>
            </a:r>
          </a:p>
          <a:p>
            <a:r>
              <a:rPr lang="en-US" dirty="0"/>
              <a:t>Utilizing 28 exogenous features did not appear to overfit the model</a:t>
            </a:r>
          </a:p>
          <a:p>
            <a:r>
              <a:rPr lang="en-US" dirty="0"/>
              <a:t>2</a:t>
            </a:r>
            <a:r>
              <a:rPr lang="en-US" baseline="30000" dirty="0"/>
              <a:t>nd</a:t>
            </a:r>
            <a:r>
              <a:rPr lang="en-US" dirty="0"/>
              <a:t> step of outlier detection utilized OCSVM and Isolation Forest </a:t>
            </a:r>
          </a:p>
          <a:p>
            <a:pPr lvl="1"/>
            <a:r>
              <a:rPr lang="en-US" dirty="0"/>
              <a:t>Isolation Forest meant to be used to compare against OCSVM to prove it is better choice</a:t>
            </a:r>
          </a:p>
          <a:p>
            <a:endParaRPr lang="en-US" dirty="0"/>
          </a:p>
          <a:p>
            <a:endParaRPr lang="en-US" dirty="0"/>
          </a:p>
        </p:txBody>
      </p:sp>
      <p:sp>
        <p:nvSpPr>
          <p:cNvPr id="4" name="Slide Number Placeholder 3">
            <a:extLst>
              <a:ext uri="{FF2B5EF4-FFF2-40B4-BE49-F238E27FC236}">
                <a16:creationId xmlns:a16="http://schemas.microsoft.com/office/drawing/2014/main" id="{931EC23B-9265-1393-329C-D070E2D8D793}"/>
              </a:ext>
            </a:extLst>
          </p:cNvPr>
          <p:cNvSpPr>
            <a:spLocks noGrp="1"/>
          </p:cNvSpPr>
          <p:nvPr>
            <p:ph type="sldNum" sz="quarter" idx="12"/>
          </p:nvPr>
        </p:nvSpPr>
        <p:spPr/>
        <p:txBody>
          <a:bodyPr/>
          <a:lstStyle/>
          <a:p>
            <a:fld id="{22B7ED26-1900-4E33-8A0A-8245EC26B835}" type="slidenum">
              <a:rPr lang="en-US" smtClean="0"/>
              <a:t>12</a:t>
            </a:fld>
            <a:endParaRPr lang="en-US" dirty="0"/>
          </a:p>
        </p:txBody>
      </p:sp>
      <p:pic>
        <p:nvPicPr>
          <p:cNvPr id="5" name="Content Placeholder 4">
            <a:extLst>
              <a:ext uri="{FF2B5EF4-FFF2-40B4-BE49-F238E27FC236}">
                <a16:creationId xmlns:a16="http://schemas.microsoft.com/office/drawing/2014/main" id="{2D62F82C-08F0-AC59-A06D-4788BBCF5CA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227"/>
          <a:stretch/>
        </p:blipFill>
        <p:spPr>
          <a:xfrm>
            <a:off x="4908315" y="1375469"/>
            <a:ext cx="7299629" cy="4107061"/>
          </a:xfrm>
          <a:prstGeom prst="rect">
            <a:avLst/>
          </a:prstGeom>
        </p:spPr>
      </p:pic>
    </p:spTree>
    <p:extLst>
      <p:ext uri="{BB962C8B-B14F-4D97-AF65-F5344CB8AC3E}">
        <p14:creationId xmlns:p14="http://schemas.microsoft.com/office/powerpoint/2010/main" val="371022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Truth anomalies</a:t>
            </a:r>
          </a:p>
        </p:txBody>
      </p:sp>
      <p:pic>
        <p:nvPicPr>
          <p:cNvPr id="8" name="Content Placeholder 7">
            <a:extLst>
              <a:ext uri="{FF2B5EF4-FFF2-40B4-BE49-F238E27FC236}">
                <a16:creationId xmlns:a16="http://schemas.microsoft.com/office/drawing/2014/main" id="{496F5228-D166-47AB-4574-368BB9A0D8FD}"/>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4405" y="1522250"/>
            <a:ext cx="7866000" cy="4719600"/>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13</a:t>
            </a:fld>
            <a:endParaRPr lang="en-US" dirty="0"/>
          </a:p>
        </p:txBody>
      </p:sp>
      <p:sp>
        <p:nvSpPr>
          <p:cNvPr id="3" name="Content Placeholder 2">
            <a:extLst>
              <a:ext uri="{FF2B5EF4-FFF2-40B4-BE49-F238E27FC236}">
                <a16:creationId xmlns:a16="http://schemas.microsoft.com/office/drawing/2014/main" id="{D0F82E41-FA91-6C51-1FA0-A86943C7014A}"/>
              </a:ext>
            </a:extLst>
          </p:cNvPr>
          <p:cNvSpPr txBox="1">
            <a:spLocks/>
          </p:cNvSpPr>
          <p:nvPr/>
        </p:nvSpPr>
        <p:spPr>
          <a:xfrm>
            <a:off x="581192" y="1246909"/>
            <a:ext cx="4798002" cy="510638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Taking truth/validation data, manually marked data points as anomalies</a:t>
            </a:r>
          </a:p>
          <a:p>
            <a:pPr lvl="1"/>
            <a:r>
              <a:rPr lang="en-US" dirty="0"/>
              <a:t>115/1337 total points selected (marked in red) </a:t>
            </a:r>
          </a:p>
          <a:p>
            <a:r>
              <a:rPr lang="en-US" dirty="0"/>
              <a:t>4 separate “anomaly events” identified</a:t>
            </a:r>
          </a:p>
          <a:p>
            <a:pPr lvl="1"/>
            <a:r>
              <a:rPr lang="en-US" dirty="0"/>
              <a:t>3 “point” anomalies (#1/3/4)</a:t>
            </a:r>
          </a:p>
          <a:p>
            <a:pPr lvl="1"/>
            <a:r>
              <a:rPr lang="en-US" dirty="0"/>
              <a:t>1 “pattern” anomaly (#2)</a:t>
            </a:r>
          </a:p>
          <a:p>
            <a:pPr lvl="2"/>
            <a:r>
              <a:rPr lang="en-US" dirty="0"/>
              <a:t>Hardest type of anomaly to predict</a:t>
            </a:r>
          </a:p>
          <a:p>
            <a:r>
              <a:rPr lang="en-US" dirty="0"/>
              <a:t>Truth points compared to forecast data to calculate evaluation predictors</a:t>
            </a:r>
          </a:p>
          <a:p>
            <a:pPr lvl="1"/>
            <a:r>
              <a:rPr lang="en-US" dirty="0"/>
              <a:t>Precision</a:t>
            </a:r>
          </a:p>
          <a:p>
            <a:pPr lvl="1"/>
            <a:r>
              <a:rPr lang="en-US" dirty="0"/>
              <a:t>Recall/Sensitivity</a:t>
            </a:r>
          </a:p>
          <a:p>
            <a:pPr lvl="1"/>
            <a:r>
              <a:rPr lang="en-US" dirty="0"/>
              <a:t>F1-score (accuracy)</a:t>
            </a:r>
          </a:p>
          <a:p>
            <a:pPr lvl="1"/>
            <a:r>
              <a:rPr lang="en-US" dirty="0"/>
              <a:t>False Positive Rate (FPR)</a:t>
            </a:r>
          </a:p>
          <a:p>
            <a:endParaRPr lang="en-US" dirty="0"/>
          </a:p>
          <a:p>
            <a:endParaRPr lang="en-US" dirty="0"/>
          </a:p>
        </p:txBody>
      </p:sp>
      <p:sp>
        <p:nvSpPr>
          <p:cNvPr id="5" name="TextBox 4">
            <a:extLst>
              <a:ext uri="{FF2B5EF4-FFF2-40B4-BE49-F238E27FC236}">
                <a16:creationId xmlns:a16="http://schemas.microsoft.com/office/drawing/2014/main" id="{528F6E35-5FB4-E872-190D-FC3A4B6AB416}"/>
              </a:ext>
            </a:extLst>
          </p:cNvPr>
          <p:cNvSpPr txBox="1"/>
          <p:nvPr/>
        </p:nvSpPr>
        <p:spPr>
          <a:xfrm>
            <a:off x="7003027" y="4138099"/>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1EF9CBE1-ED37-FE24-2857-11DD65B31C09}"/>
              </a:ext>
            </a:extLst>
          </p:cNvPr>
          <p:cNvSpPr txBox="1"/>
          <p:nvPr/>
        </p:nvSpPr>
        <p:spPr>
          <a:xfrm>
            <a:off x="7868029" y="34923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#2</a:t>
            </a:r>
          </a:p>
        </p:txBody>
      </p:sp>
      <p:sp>
        <p:nvSpPr>
          <p:cNvPr id="7" name="TextBox 6">
            <a:extLst>
              <a:ext uri="{FF2B5EF4-FFF2-40B4-BE49-F238E27FC236}">
                <a16:creationId xmlns:a16="http://schemas.microsoft.com/office/drawing/2014/main" id="{84FE6051-54ED-1AB0-5FAD-1C609DAAFD2C}"/>
              </a:ext>
            </a:extLst>
          </p:cNvPr>
          <p:cNvSpPr txBox="1"/>
          <p:nvPr/>
        </p:nvSpPr>
        <p:spPr>
          <a:xfrm>
            <a:off x="9830310" y="5257535"/>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a:t>
            </a:r>
          </a:p>
        </p:txBody>
      </p:sp>
      <p:sp>
        <p:nvSpPr>
          <p:cNvPr id="9" name="TextBox 8">
            <a:extLst>
              <a:ext uri="{FF2B5EF4-FFF2-40B4-BE49-F238E27FC236}">
                <a16:creationId xmlns:a16="http://schemas.microsoft.com/office/drawing/2014/main" id="{777C79D2-7644-1550-F824-157A4D726AD7}"/>
              </a:ext>
            </a:extLst>
          </p:cNvPr>
          <p:cNvSpPr txBox="1"/>
          <p:nvPr/>
        </p:nvSpPr>
        <p:spPr>
          <a:xfrm>
            <a:off x="10588106" y="21369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3155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OCSVM and Isolation forest outlier detection</a:t>
            </a:r>
          </a:p>
        </p:txBody>
      </p:sp>
      <p:pic>
        <p:nvPicPr>
          <p:cNvPr id="6" name="Content Placeholder 5">
            <a:extLst>
              <a:ext uri="{FF2B5EF4-FFF2-40B4-BE49-F238E27FC236}">
                <a16:creationId xmlns:a16="http://schemas.microsoft.com/office/drawing/2014/main" id="{CB543A3B-A47C-F855-C0F0-4FB43EBCCD8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571" y="1113756"/>
            <a:ext cx="7130085" cy="4278051"/>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14</a:t>
            </a:fld>
            <a:endParaRPr lang="en-US" dirty="0"/>
          </a:p>
        </p:txBody>
      </p:sp>
      <p:pic>
        <p:nvPicPr>
          <p:cNvPr id="11" name="Content Placeholder 5">
            <a:extLst>
              <a:ext uri="{FF2B5EF4-FFF2-40B4-BE49-F238E27FC236}">
                <a16:creationId xmlns:a16="http://schemas.microsoft.com/office/drawing/2014/main" id="{1EB4CADA-07C3-7534-41AD-534AFC46AE5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80372" y="1113756"/>
            <a:ext cx="7132320" cy="4279392"/>
          </a:xfrm>
          <a:prstGeom prst="rect">
            <a:avLst/>
          </a:prstGeom>
        </p:spPr>
      </p:pic>
      <p:graphicFrame>
        <p:nvGraphicFramePr>
          <p:cNvPr id="3" name="Table 2">
            <a:extLst>
              <a:ext uri="{FF2B5EF4-FFF2-40B4-BE49-F238E27FC236}">
                <a16:creationId xmlns:a16="http://schemas.microsoft.com/office/drawing/2014/main" id="{24B14741-0BD5-C65A-B23C-82067286B7F6}"/>
              </a:ext>
            </a:extLst>
          </p:cNvPr>
          <p:cNvGraphicFramePr>
            <a:graphicFrameLocks noGrp="1"/>
          </p:cNvGraphicFramePr>
          <p:nvPr>
            <p:extLst>
              <p:ext uri="{D42A27DB-BD31-4B8C-83A1-F6EECF244321}">
                <p14:modId xmlns:p14="http://schemas.microsoft.com/office/powerpoint/2010/main" val="367892929"/>
              </p:ext>
            </p:extLst>
          </p:nvPr>
        </p:nvGraphicFramePr>
        <p:xfrm>
          <a:off x="1497000" y="5226679"/>
          <a:ext cx="9198000" cy="1035130"/>
        </p:xfrm>
        <a:graphic>
          <a:graphicData uri="http://schemas.openxmlformats.org/drawingml/2006/table">
            <a:tbl>
              <a:tblPr firstRow="1" bandRow="1">
                <a:tableStyleId>{5C22544A-7EE6-4342-B048-85BDC9FD1C3A}</a:tableStyleId>
              </a:tblPr>
              <a:tblGrid>
                <a:gridCol w="1114900">
                  <a:extLst>
                    <a:ext uri="{9D8B030D-6E8A-4147-A177-3AD203B41FA5}">
                      <a16:colId xmlns:a16="http://schemas.microsoft.com/office/drawing/2014/main" val="3443188813"/>
                    </a:ext>
                  </a:extLst>
                </a:gridCol>
                <a:gridCol w="2437221">
                  <a:extLst>
                    <a:ext uri="{9D8B030D-6E8A-4147-A177-3AD203B41FA5}">
                      <a16:colId xmlns:a16="http://schemas.microsoft.com/office/drawing/2014/main" val="1683672974"/>
                    </a:ext>
                  </a:extLst>
                </a:gridCol>
                <a:gridCol w="1269558">
                  <a:extLst>
                    <a:ext uri="{9D8B030D-6E8A-4147-A177-3AD203B41FA5}">
                      <a16:colId xmlns:a16="http://schemas.microsoft.com/office/drawing/2014/main" val="542074693"/>
                    </a:ext>
                  </a:extLst>
                </a:gridCol>
                <a:gridCol w="1309772">
                  <a:extLst>
                    <a:ext uri="{9D8B030D-6E8A-4147-A177-3AD203B41FA5}">
                      <a16:colId xmlns:a16="http://schemas.microsoft.com/office/drawing/2014/main" val="528652309"/>
                    </a:ext>
                  </a:extLst>
                </a:gridCol>
                <a:gridCol w="1654265">
                  <a:extLst>
                    <a:ext uri="{9D8B030D-6E8A-4147-A177-3AD203B41FA5}">
                      <a16:colId xmlns:a16="http://schemas.microsoft.com/office/drawing/2014/main" val="2566791284"/>
                    </a:ext>
                  </a:extLst>
                </a:gridCol>
                <a:gridCol w="1412284">
                  <a:extLst>
                    <a:ext uri="{9D8B030D-6E8A-4147-A177-3AD203B41FA5}">
                      <a16:colId xmlns:a16="http://schemas.microsoft.com/office/drawing/2014/main" val="1842148164"/>
                    </a:ext>
                  </a:extLst>
                </a:gridCol>
              </a:tblGrid>
              <a:tr h="323534">
                <a:tc>
                  <a:txBody>
                    <a:bodyPr/>
                    <a:lstStyle/>
                    <a:p>
                      <a:pPr algn="ctr" fontAlgn="b"/>
                      <a:r>
                        <a:rPr lang="en-US" sz="14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4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400" u="none" strike="noStrike" dirty="0">
                          <a:effectLst/>
                        </a:rPr>
                        <a:t>F1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Recall</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Precision</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FPR</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3293549504"/>
                  </a:ext>
                </a:extLst>
              </a:tr>
              <a:tr h="323534">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400" b="1" u="none" strike="noStrike" dirty="0">
                          <a:effectLst/>
                        </a:rPr>
                        <a:t>0.72528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0.57391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0.98508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135209845"/>
                  </a:ext>
                </a:extLst>
              </a:tr>
              <a:tr h="388062">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400" u="none" strike="noStrike" dirty="0">
                          <a:effectLst/>
                        </a:rPr>
                        <a:t>0.20155</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0.11304</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0.92857</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2220937777"/>
                  </a:ext>
                </a:extLst>
              </a:tr>
            </a:tbl>
          </a:graphicData>
        </a:graphic>
      </p:graphicFrame>
    </p:spTree>
    <p:extLst>
      <p:ext uri="{BB962C8B-B14F-4D97-AF65-F5344CB8AC3E}">
        <p14:creationId xmlns:p14="http://schemas.microsoft.com/office/powerpoint/2010/main" val="14292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69BA-3D28-EE7A-B0FD-37BABA52995F}"/>
              </a:ext>
            </a:extLst>
          </p:cNvPr>
          <p:cNvSpPr>
            <a:spLocks noGrp="1"/>
          </p:cNvSpPr>
          <p:nvPr>
            <p:ph type="title"/>
          </p:nvPr>
        </p:nvSpPr>
        <p:spPr/>
        <p:txBody>
          <a:bodyPr>
            <a:normAutofit fontScale="90000"/>
          </a:bodyPr>
          <a:lstStyle/>
          <a:p>
            <a:r>
              <a:rPr lang="en-US" dirty="0"/>
              <a:t>Results – comparison methods</a:t>
            </a:r>
          </a:p>
        </p:txBody>
      </p:sp>
      <p:sp>
        <p:nvSpPr>
          <p:cNvPr id="4" name="Slide Number Placeholder 3">
            <a:extLst>
              <a:ext uri="{FF2B5EF4-FFF2-40B4-BE49-F238E27FC236}">
                <a16:creationId xmlns:a16="http://schemas.microsoft.com/office/drawing/2014/main" id="{B9BDED29-10B8-516A-2007-73B1E1899FF1}"/>
              </a:ext>
            </a:extLst>
          </p:cNvPr>
          <p:cNvSpPr>
            <a:spLocks noGrp="1"/>
          </p:cNvSpPr>
          <p:nvPr>
            <p:ph type="sldNum" sz="quarter" idx="12"/>
          </p:nvPr>
        </p:nvSpPr>
        <p:spPr/>
        <p:txBody>
          <a:bodyPr/>
          <a:lstStyle/>
          <a:p>
            <a:fld id="{22B7ED26-1900-4E33-8A0A-8245EC26B835}" type="slidenum">
              <a:rPr lang="en-US" smtClean="0"/>
              <a:t>15</a:t>
            </a:fld>
            <a:endParaRPr lang="en-US" dirty="0"/>
          </a:p>
        </p:txBody>
      </p:sp>
      <p:pic>
        <p:nvPicPr>
          <p:cNvPr id="8" name="Picture 7">
            <a:extLst>
              <a:ext uri="{FF2B5EF4-FFF2-40B4-BE49-F238E27FC236}">
                <a16:creationId xmlns:a16="http://schemas.microsoft.com/office/drawing/2014/main" id="{58B2CACD-F962-CDE3-7AD5-90F65DDFF206}"/>
              </a:ext>
            </a:extLst>
          </p:cNvPr>
          <p:cNvPicPr>
            <a:picLocks noChangeAspect="1"/>
          </p:cNvPicPr>
          <p:nvPr/>
        </p:nvPicPr>
        <p:blipFill rotWithShape="1">
          <a:blip r:embed="rId2">
            <a:extLst>
              <a:ext uri="{28A0092B-C50C-407E-A947-70E740481C1C}">
                <a14:useLocalDpi xmlns:a14="http://schemas.microsoft.com/office/drawing/2010/main" val="0"/>
              </a:ext>
            </a:extLst>
          </a:blip>
          <a:srcRect l="7127" t="7041" r="8736" b="7999"/>
          <a:stretch/>
        </p:blipFill>
        <p:spPr>
          <a:xfrm>
            <a:off x="441068" y="1190757"/>
            <a:ext cx="4236679" cy="2566859"/>
          </a:xfrm>
          <a:prstGeom prst="rect">
            <a:avLst/>
          </a:prstGeom>
        </p:spPr>
      </p:pic>
      <p:pic>
        <p:nvPicPr>
          <p:cNvPr id="10" name="Picture 9">
            <a:extLst>
              <a:ext uri="{FF2B5EF4-FFF2-40B4-BE49-F238E27FC236}">
                <a16:creationId xmlns:a16="http://schemas.microsoft.com/office/drawing/2014/main" id="{44DB3581-1475-61B4-18C8-5CEA0DDDE4DE}"/>
              </a:ext>
            </a:extLst>
          </p:cNvPr>
          <p:cNvPicPr>
            <a:picLocks noChangeAspect="1"/>
          </p:cNvPicPr>
          <p:nvPr/>
        </p:nvPicPr>
        <p:blipFill rotWithShape="1">
          <a:blip r:embed="rId3">
            <a:extLst>
              <a:ext uri="{28A0092B-C50C-407E-A947-70E740481C1C}">
                <a14:useLocalDpi xmlns:a14="http://schemas.microsoft.com/office/drawing/2010/main" val="0"/>
              </a:ext>
            </a:extLst>
          </a:blip>
          <a:srcRect l="7058" t="7064" r="9081" b="7648"/>
          <a:stretch/>
        </p:blipFill>
        <p:spPr>
          <a:xfrm>
            <a:off x="6021354" y="1147388"/>
            <a:ext cx="4533380" cy="2766256"/>
          </a:xfrm>
          <a:prstGeom prst="rect">
            <a:avLst/>
          </a:prstGeom>
        </p:spPr>
      </p:pic>
      <p:pic>
        <p:nvPicPr>
          <p:cNvPr id="11" name="Picture 10">
            <a:extLst>
              <a:ext uri="{FF2B5EF4-FFF2-40B4-BE49-F238E27FC236}">
                <a16:creationId xmlns:a16="http://schemas.microsoft.com/office/drawing/2014/main" id="{61D5BF27-6952-7480-33E0-C7740751539E}"/>
              </a:ext>
            </a:extLst>
          </p:cNvPr>
          <p:cNvPicPr>
            <a:picLocks noChangeAspect="1"/>
          </p:cNvPicPr>
          <p:nvPr/>
        </p:nvPicPr>
        <p:blipFill rotWithShape="1">
          <a:blip r:embed="rId4">
            <a:extLst>
              <a:ext uri="{28A0092B-C50C-407E-A947-70E740481C1C}">
                <a14:useLocalDpi xmlns:a14="http://schemas.microsoft.com/office/drawing/2010/main" val="0"/>
              </a:ext>
            </a:extLst>
          </a:blip>
          <a:srcRect l="7620" t="7342" r="8776" b="8462"/>
          <a:stretch/>
        </p:blipFill>
        <p:spPr>
          <a:xfrm>
            <a:off x="441067" y="3812476"/>
            <a:ext cx="4236680" cy="2560004"/>
          </a:xfrm>
          <a:prstGeom prst="rect">
            <a:avLst/>
          </a:prstGeom>
        </p:spPr>
      </p:pic>
      <p:graphicFrame>
        <p:nvGraphicFramePr>
          <p:cNvPr id="12" name="Table 11">
            <a:extLst>
              <a:ext uri="{FF2B5EF4-FFF2-40B4-BE49-F238E27FC236}">
                <a16:creationId xmlns:a16="http://schemas.microsoft.com/office/drawing/2014/main" id="{755D5C77-72DD-7E09-BEDA-B72A86F8CAC8}"/>
              </a:ext>
            </a:extLst>
          </p:cNvPr>
          <p:cNvGraphicFramePr>
            <a:graphicFrameLocks noGrp="1"/>
          </p:cNvGraphicFramePr>
          <p:nvPr>
            <p:extLst>
              <p:ext uri="{D42A27DB-BD31-4B8C-83A1-F6EECF244321}">
                <p14:modId xmlns:p14="http://schemas.microsoft.com/office/powerpoint/2010/main" val="274929977"/>
              </p:ext>
            </p:extLst>
          </p:nvPr>
        </p:nvGraphicFramePr>
        <p:xfrm>
          <a:off x="5436597" y="4004129"/>
          <a:ext cx="5702895" cy="2176698"/>
        </p:xfrm>
        <a:graphic>
          <a:graphicData uri="http://schemas.openxmlformats.org/drawingml/2006/table">
            <a:tbl>
              <a:tblPr firstRow="1" bandRow="1">
                <a:tableStyleId>{5C22544A-7EE6-4342-B048-85BDC9FD1C3A}</a:tableStyleId>
              </a:tblPr>
              <a:tblGrid>
                <a:gridCol w="882650">
                  <a:extLst>
                    <a:ext uri="{9D8B030D-6E8A-4147-A177-3AD203B41FA5}">
                      <a16:colId xmlns:a16="http://schemas.microsoft.com/office/drawing/2014/main" val="2284599696"/>
                    </a:ext>
                  </a:extLst>
                </a:gridCol>
                <a:gridCol w="1927225">
                  <a:extLst>
                    <a:ext uri="{9D8B030D-6E8A-4147-A177-3AD203B41FA5}">
                      <a16:colId xmlns:a16="http://schemas.microsoft.com/office/drawing/2014/main" val="1988667665"/>
                    </a:ext>
                  </a:extLst>
                </a:gridCol>
                <a:gridCol w="600075">
                  <a:extLst>
                    <a:ext uri="{9D8B030D-6E8A-4147-A177-3AD203B41FA5}">
                      <a16:colId xmlns:a16="http://schemas.microsoft.com/office/drawing/2014/main" val="2280402919"/>
                    </a:ext>
                  </a:extLst>
                </a:gridCol>
                <a:gridCol w="600075">
                  <a:extLst>
                    <a:ext uri="{9D8B030D-6E8A-4147-A177-3AD203B41FA5}">
                      <a16:colId xmlns:a16="http://schemas.microsoft.com/office/drawing/2014/main" val="3363485098"/>
                    </a:ext>
                  </a:extLst>
                </a:gridCol>
                <a:gridCol w="706564">
                  <a:extLst>
                    <a:ext uri="{9D8B030D-6E8A-4147-A177-3AD203B41FA5}">
                      <a16:colId xmlns:a16="http://schemas.microsoft.com/office/drawing/2014/main" val="1220590817"/>
                    </a:ext>
                  </a:extLst>
                </a:gridCol>
                <a:gridCol w="986306">
                  <a:extLst>
                    <a:ext uri="{9D8B030D-6E8A-4147-A177-3AD203B41FA5}">
                      <a16:colId xmlns:a16="http://schemas.microsoft.com/office/drawing/2014/main" val="17522457"/>
                    </a:ext>
                  </a:extLst>
                </a:gridCol>
              </a:tblGrid>
              <a:tr h="320207">
                <a:tc>
                  <a:txBody>
                    <a:bodyPr/>
                    <a:lstStyle/>
                    <a:p>
                      <a:pPr algn="ctr" fontAlgn="b"/>
                      <a:r>
                        <a:rPr lang="en-US" sz="12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2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200" u="none" strike="noStrike" dirty="0">
                          <a:effectLst/>
                        </a:rPr>
                        <a:t>F1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Recall</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Precision</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FPR</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1797097899"/>
                  </a:ext>
                </a:extLst>
              </a:tr>
              <a:tr h="320207">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200" b="1" u="none" strike="noStrike" dirty="0">
                          <a:effectLst/>
                        </a:rPr>
                        <a:t>0.72528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0.57391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0.98508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3512441305"/>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200" u="none" strike="noStrike" dirty="0">
                          <a:effectLst/>
                        </a:rPr>
                        <a:t>0.20155</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0.11304</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0.92857</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50770359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CNN</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0.62637</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0.49565</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0.8507</a:t>
                      </a:r>
                    </a:p>
                  </a:txBody>
                  <a:tcPr marL="9525" marR="9525" marT="9525" marB="0" anchor="b">
                    <a:solidFill>
                      <a:srgbClr val="D9CCCF"/>
                    </a:solidFill>
                  </a:tcPr>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2719899256"/>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LSTM</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45677710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SVR</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034896735"/>
                  </a:ext>
                </a:extLst>
              </a:tr>
            </a:tbl>
          </a:graphicData>
        </a:graphic>
      </p:graphicFrame>
    </p:spTree>
    <p:extLst>
      <p:ext uri="{BB962C8B-B14F-4D97-AF65-F5344CB8AC3E}">
        <p14:creationId xmlns:p14="http://schemas.microsoft.com/office/powerpoint/2010/main" val="220688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C8F2-D3B2-008B-8468-97198B60BE30}"/>
              </a:ext>
            </a:extLst>
          </p:cNvPr>
          <p:cNvSpPr>
            <a:spLocks noGrp="1"/>
          </p:cNvSpPr>
          <p:nvPr>
            <p:ph type="title"/>
          </p:nvPr>
        </p:nvSpPr>
        <p:spPr/>
        <p:txBody>
          <a:bodyPr>
            <a:normAutofit fontScale="90000"/>
          </a:bodyPr>
          <a:lstStyle/>
          <a:p>
            <a:r>
              <a:rPr lang="en-US" dirty="0"/>
              <a:t>Intermediate conclusions </a:t>
            </a:r>
          </a:p>
        </p:txBody>
      </p:sp>
      <p:sp>
        <p:nvSpPr>
          <p:cNvPr id="3" name="Content Placeholder 2">
            <a:extLst>
              <a:ext uri="{FF2B5EF4-FFF2-40B4-BE49-F238E27FC236}">
                <a16:creationId xmlns:a16="http://schemas.microsoft.com/office/drawing/2014/main" id="{F705DC34-E5D5-2EF0-E7EA-001E15D3402C}"/>
              </a:ext>
            </a:extLst>
          </p:cNvPr>
          <p:cNvSpPr>
            <a:spLocks noGrp="1"/>
          </p:cNvSpPr>
          <p:nvPr>
            <p:ph idx="1"/>
          </p:nvPr>
        </p:nvSpPr>
        <p:spPr>
          <a:xfrm>
            <a:off x="581192" y="1246909"/>
            <a:ext cx="7524583" cy="5106389"/>
          </a:xfrm>
        </p:spPr>
        <p:txBody>
          <a:bodyPr>
            <a:normAutofit/>
          </a:bodyPr>
          <a:lstStyle/>
          <a:p>
            <a:r>
              <a:rPr lang="en-US" dirty="0"/>
              <a:t>Combination of ARIMA and OCSVM optimal choice for identifying anomalies with selected dataset and chosen algorithms </a:t>
            </a:r>
          </a:p>
          <a:p>
            <a:r>
              <a:rPr lang="en-US" dirty="0"/>
              <a:t>OCSVM and Isolation Forest not ideal for pattern anomalies but worked well with point anomalies with extremely low FPR</a:t>
            </a:r>
          </a:p>
          <a:p>
            <a:r>
              <a:rPr lang="en-US" dirty="0"/>
              <a:t>LSTM performed with the lowest error but forecasted anomalies at the same rate as other methods</a:t>
            </a:r>
          </a:p>
          <a:p>
            <a:r>
              <a:rPr lang="en-US" dirty="0"/>
              <a:t>The combination of ARIMA model fitting of data and using OCSVM to identify outliers was used on other spacecraft telemetry with similar results as seen with the momentum wheel temperature data</a:t>
            </a:r>
          </a:p>
          <a:p>
            <a:r>
              <a:rPr lang="en-US" dirty="0"/>
              <a:t>Issues with previous analysis:</a:t>
            </a:r>
          </a:p>
          <a:p>
            <a:pPr lvl="1"/>
            <a:r>
              <a:rPr lang="en-US" dirty="0"/>
              <a:t>Finding datasets with multiple types of sensor data (temperature/voltage/counters/</a:t>
            </a:r>
            <a:r>
              <a:rPr lang="en-US" dirty="0" err="1"/>
              <a:t>etc</a:t>
            </a:r>
            <a:r>
              <a:rPr lang="en-US" dirty="0"/>
              <a:t>) over same time period</a:t>
            </a:r>
          </a:p>
          <a:p>
            <a:pPr lvl="1"/>
            <a:r>
              <a:rPr lang="en-US" dirty="0"/>
              <a:t>Original ARIMA method not ideal for correctly identifying pattern anomalies </a:t>
            </a:r>
          </a:p>
          <a:p>
            <a:endParaRPr lang="en-US" dirty="0"/>
          </a:p>
          <a:p>
            <a:endParaRPr lang="en-US" dirty="0"/>
          </a:p>
        </p:txBody>
      </p:sp>
      <p:sp>
        <p:nvSpPr>
          <p:cNvPr id="4" name="Slide Number Placeholder 3">
            <a:extLst>
              <a:ext uri="{FF2B5EF4-FFF2-40B4-BE49-F238E27FC236}">
                <a16:creationId xmlns:a16="http://schemas.microsoft.com/office/drawing/2014/main" id="{72A63F18-A139-BCFC-AEA9-59FCF6D604D6}"/>
              </a:ext>
            </a:extLst>
          </p:cNvPr>
          <p:cNvSpPr>
            <a:spLocks noGrp="1"/>
          </p:cNvSpPr>
          <p:nvPr>
            <p:ph type="sldNum" sz="quarter" idx="12"/>
          </p:nvPr>
        </p:nvSpPr>
        <p:spPr/>
        <p:txBody>
          <a:bodyPr/>
          <a:lstStyle/>
          <a:p>
            <a:fld id="{22B7ED26-1900-4E33-8A0A-8245EC26B835}" type="slidenum">
              <a:rPr lang="en-US" smtClean="0"/>
              <a:t>16</a:t>
            </a:fld>
            <a:endParaRPr lang="en-US" dirty="0"/>
          </a:p>
        </p:txBody>
      </p:sp>
      <p:graphicFrame>
        <p:nvGraphicFramePr>
          <p:cNvPr id="5" name="Table 4">
            <a:extLst>
              <a:ext uri="{FF2B5EF4-FFF2-40B4-BE49-F238E27FC236}">
                <a16:creationId xmlns:a16="http://schemas.microsoft.com/office/drawing/2014/main" id="{BF58C11B-8971-A5B4-B2A6-BADF163F46B3}"/>
              </a:ext>
            </a:extLst>
          </p:cNvPr>
          <p:cNvGraphicFramePr>
            <a:graphicFrameLocks noGrp="1"/>
          </p:cNvGraphicFramePr>
          <p:nvPr>
            <p:extLst>
              <p:ext uri="{D42A27DB-BD31-4B8C-83A1-F6EECF244321}">
                <p14:modId xmlns:p14="http://schemas.microsoft.com/office/powerpoint/2010/main" val="948806993"/>
              </p:ext>
            </p:extLst>
          </p:nvPr>
        </p:nvGraphicFramePr>
        <p:xfrm>
          <a:off x="8277789" y="2683419"/>
          <a:ext cx="3016482" cy="2182091"/>
        </p:xfrm>
        <a:graphic>
          <a:graphicData uri="http://schemas.openxmlformats.org/drawingml/2006/table">
            <a:tbl>
              <a:tblPr firstRow="1" bandRow="1">
                <a:tableStyleId>{5C22544A-7EE6-4342-B048-85BDC9FD1C3A}</a:tableStyleId>
              </a:tblPr>
              <a:tblGrid>
                <a:gridCol w="1014413">
                  <a:extLst>
                    <a:ext uri="{9D8B030D-6E8A-4147-A177-3AD203B41FA5}">
                      <a16:colId xmlns:a16="http://schemas.microsoft.com/office/drawing/2014/main" val="2944150409"/>
                    </a:ext>
                  </a:extLst>
                </a:gridCol>
                <a:gridCol w="939377">
                  <a:extLst>
                    <a:ext uri="{9D8B030D-6E8A-4147-A177-3AD203B41FA5}">
                      <a16:colId xmlns:a16="http://schemas.microsoft.com/office/drawing/2014/main" val="1653557820"/>
                    </a:ext>
                  </a:extLst>
                </a:gridCol>
                <a:gridCol w="1062692">
                  <a:extLst>
                    <a:ext uri="{9D8B030D-6E8A-4147-A177-3AD203B41FA5}">
                      <a16:colId xmlns:a16="http://schemas.microsoft.com/office/drawing/2014/main" val="2585368849"/>
                    </a:ext>
                  </a:extLst>
                </a:gridCol>
              </a:tblGrid>
              <a:tr h="308211">
                <a:tc>
                  <a:txBody>
                    <a:bodyPr/>
                    <a:lstStyle/>
                    <a:p>
                      <a:pPr algn="ctr" rtl="0" fontAlgn="b"/>
                      <a:r>
                        <a:rPr lang="en-US" sz="1200" u="none" strike="noStrike" dirty="0">
                          <a:effectLst/>
                        </a:rPr>
                        <a:t>ML Method</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dirty="0">
                          <a:effectLst/>
                        </a:rPr>
                        <a:t>RMSE</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a:effectLst/>
                        </a:rPr>
                        <a:t>MAE</a:t>
                      </a:r>
                      <a:endParaRPr lang="en-US" sz="1200" b="1" i="0" u="none" strike="noStrike">
                        <a:solidFill>
                          <a:srgbClr val="FFFFFF"/>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450478485"/>
                  </a:ext>
                </a:extLst>
              </a:tr>
              <a:tr h="374776">
                <a:tc>
                  <a:txBody>
                    <a:bodyPr/>
                    <a:lstStyle/>
                    <a:p>
                      <a:pPr algn="l" rtl="0" fontAlgn="b"/>
                      <a:r>
                        <a:rPr lang="en-US" sz="1200" u="none" strike="noStrike" dirty="0">
                          <a:effectLst/>
                        </a:rPr>
                        <a:t>ARIMA (m=12)</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0.61517039</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0.26281167</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872287474"/>
                  </a:ext>
                </a:extLst>
              </a:tr>
              <a:tr h="374776">
                <a:tc>
                  <a:txBody>
                    <a:bodyPr/>
                    <a:lstStyle/>
                    <a:p>
                      <a:pPr algn="l" rtl="0" fontAlgn="b"/>
                      <a:r>
                        <a:rPr lang="en-US" sz="1200" u="none" strike="noStrike">
                          <a:effectLst/>
                        </a:rPr>
                        <a:t>ARIMA (m=1)</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0.61416997</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0.26359404</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774535542"/>
                  </a:ext>
                </a:extLst>
              </a:tr>
              <a:tr h="374776">
                <a:tc>
                  <a:txBody>
                    <a:bodyPr/>
                    <a:lstStyle/>
                    <a:p>
                      <a:pPr algn="l" rtl="0" fontAlgn="b"/>
                      <a:r>
                        <a:rPr lang="en-US" sz="1200" u="none" strike="noStrike" dirty="0">
                          <a:effectLst/>
                        </a:rPr>
                        <a:t>CNN</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1.45571998</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0.86929778</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235894412"/>
                  </a:ext>
                </a:extLst>
              </a:tr>
              <a:tr h="374776">
                <a:tc>
                  <a:txBody>
                    <a:bodyPr/>
                    <a:lstStyle/>
                    <a:p>
                      <a:pPr algn="l" rtl="0" fontAlgn="b"/>
                      <a:r>
                        <a:rPr lang="en-US" sz="1200" u="none" strike="noStrike" dirty="0">
                          <a:effectLst/>
                        </a:rPr>
                        <a:t>LTSM</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0.45972694</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0.12007044</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817808785"/>
                  </a:ext>
                </a:extLst>
              </a:tr>
              <a:tr h="374776">
                <a:tc>
                  <a:txBody>
                    <a:bodyPr/>
                    <a:lstStyle/>
                    <a:p>
                      <a:pPr algn="l" rtl="0" fontAlgn="b"/>
                      <a:r>
                        <a:rPr lang="en-US" sz="1200" u="none" strike="noStrike">
                          <a:effectLst/>
                        </a:rPr>
                        <a:t>SVR</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0.71570473</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0.47515763</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531018499"/>
                  </a:ext>
                </a:extLst>
              </a:tr>
            </a:tbl>
          </a:graphicData>
        </a:graphic>
      </p:graphicFrame>
    </p:spTree>
    <p:extLst>
      <p:ext uri="{BB962C8B-B14F-4D97-AF65-F5344CB8AC3E}">
        <p14:creationId xmlns:p14="http://schemas.microsoft.com/office/powerpoint/2010/main" val="2866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0520-43F5-4E99-7982-FA060A92E7AA}"/>
              </a:ext>
            </a:extLst>
          </p:cNvPr>
          <p:cNvSpPr>
            <a:spLocks noGrp="1"/>
          </p:cNvSpPr>
          <p:nvPr>
            <p:ph type="title"/>
          </p:nvPr>
        </p:nvSpPr>
        <p:spPr/>
        <p:txBody>
          <a:bodyPr>
            <a:normAutofit fontScale="90000"/>
          </a:bodyPr>
          <a:lstStyle/>
          <a:p>
            <a:r>
              <a:rPr lang="en-US" dirty="0"/>
              <a:t>NASA Epoxi mission dataset</a:t>
            </a:r>
          </a:p>
        </p:txBody>
      </p:sp>
      <p:sp>
        <p:nvSpPr>
          <p:cNvPr id="3" name="Content Placeholder 2">
            <a:extLst>
              <a:ext uri="{FF2B5EF4-FFF2-40B4-BE49-F238E27FC236}">
                <a16:creationId xmlns:a16="http://schemas.microsoft.com/office/drawing/2014/main" id="{2770443C-D214-89E4-F7DD-AC140495A9F7}"/>
              </a:ext>
            </a:extLst>
          </p:cNvPr>
          <p:cNvSpPr>
            <a:spLocks noGrp="1"/>
          </p:cNvSpPr>
          <p:nvPr>
            <p:ph idx="1"/>
          </p:nvPr>
        </p:nvSpPr>
        <p:spPr>
          <a:xfrm>
            <a:off x="581194" y="1246909"/>
            <a:ext cx="5638631" cy="5106389"/>
          </a:xfrm>
        </p:spPr>
        <p:txBody>
          <a:bodyPr/>
          <a:lstStyle/>
          <a:p>
            <a:r>
              <a:rPr lang="en-US" dirty="0"/>
              <a:t>Dataset containing 32 temperature measurements from 2 sensors on NASA’s Deep Impact/EPOXI spacecraft were analyzed (HRI &amp; MRI)</a:t>
            </a:r>
          </a:p>
          <a:p>
            <a:pPr lvl="1"/>
            <a:r>
              <a:rPr lang="en-US" dirty="0"/>
              <a:t>High Resolution Instrument: combination visible light multi spectral camera and infrared spectrometer </a:t>
            </a:r>
          </a:p>
          <a:p>
            <a:pPr lvl="1"/>
            <a:r>
              <a:rPr lang="en-US" dirty="0"/>
              <a:t>Medium Resolution Instrument: functional backup for HRI, smaller aperture (12 cm vs 30 cm)</a:t>
            </a:r>
          </a:p>
          <a:p>
            <a:pPr lvl="1"/>
            <a:r>
              <a:rPr lang="en-US" dirty="0"/>
              <a:t>Different materials, size, and offset location on the spacecraft allowed for varied values</a:t>
            </a:r>
          </a:p>
          <a:p>
            <a:pPr lvl="1"/>
            <a:r>
              <a:rPr lang="en-US" dirty="0"/>
              <a:t>Timespan: 10/04/2007 – 02/07/2011 during secondary mission (post comet impact)</a:t>
            </a:r>
          </a:p>
          <a:p>
            <a:r>
              <a:rPr lang="en-US" dirty="0"/>
              <a:t>More realistic set of telemetry data compared to previously used dataset</a:t>
            </a:r>
          </a:p>
          <a:p>
            <a:r>
              <a:rPr lang="en-US" dirty="0"/>
              <a:t>Obstacle: sporadic data, 1 sample every 20 minutes with occasional large 12+ hour gaps </a:t>
            </a:r>
          </a:p>
          <a:p>
            <a:pPr lvl="1"/>
            <a:endParaRPr lang="en-US" dirty="0"/>
          </a:p>
        </p:txBody>
      </p:sp>
      <p:sp>
        <p:nvSpPr>
          <p:cNvPr id="4" name="Slide Number Placeholder 3">
            <a:extLst>
              <a:ext uri="{FF2B5EF4-FFF2-40B4-BE49-F238E27FC236}">
                <a16:creationId xmlns:a16="http://schemas.microsoft.com/office/drawing/2014/main" id="{6EEB1079-E606-C05F-3FF3-EEE8AE72E35E}"/>
              </a:ext>
            </a:extLst>
          </p:cNvPr>
          <p:cNvSpPr>
            <a:spLocks noGrp="1"/>
          </p:cNvSpPr>
          <p:nvPr>
            <p:ph type="sldNum" sz="quarter" idx="12"/>
          </p:nvPr>
        </p:nvSpPr>
        <p:spPr/>
        <p:txBody>
          <a:bodyPr/>
          <a:lstStyle/>
          <a:p>
            <a:fld id="{22B7ED26-1900-4E33-8A0A-8245EC26B835}" type="slidenum">
              <a:rPr lang="en-US" smtClean="0"/>
              <a:t>17</a:t>
            </a:fld>
            <a:endParaRPr lang="en-US" dirty="0"/>
          </a:p>
        </p:txBody>
      </p:sp>
      <p:pic>
        <p:nvPicPr>
          <p:cNvPr id="8" name="Picture 7">
            <a:extLst>
              <a:ext uri="{FF2B5EF4-FFF2-40B4-BE49-F238E27FC236}">
                <a16:creationId xmlns:a16="http://schemas.microsoft.com/office/drawing/2014/main" id="{377DA27E-D030-3043-9B19-2337B9FA8848}"/>
              </a:ext>
            </a:extLst>
          </p:cNvPr>
          <p:cNvPicPr>
            <a:picLocks noChangeAspect="1"/>
          </p:cNvPicPr>
          <p:nvPr/>
        </p:nvPicPr>
        <p:blipFill rotWithShape="1">
          <a:blip r:embed="rId2"/>
          <a:srcRect l="9453" t="5701" r="7578" b="8225"/>
          <a:stretch/>
        </p:blipFill>
        <p:spPr>
          <a:xfrm>
            <a:off x="6219825" y="2076450"/>
            <a:ext cx="5535545" cy="3200400"/>
          </a:xfrm>
          <a:prstGeom prst="rect">
            <a:avLst/>
          </a:prstGeom>
        </p:spPr>
      </p:pic>
    </p:spTree>
    <p:extLst>
      <p:ext uri="{BB962C8B-B14F-4D97-AF65-F5344CB8AC3E}">
        <p14:creationId xmlns:p14="http://schemas.microsoft.com/office/powerpoint/2010/main" val="254664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B501-9989-827B-47AE-DDBC6FE621A4}"/>
              </a:ext>
            </a:extLst>
          </p:cNvPr>
          <p:cNvSpPr>
            <a:spLocks noGrp="1"/>
          </p:cNvSpPr>
          <p:nvPr>
            <p:ph type="title"/>
          </p:nvPr>
        </p:nvSpPr>
        <p:spPr/>
        <p:txBody>
          <a:bodyPr>
            <a:normAutofit fontScale="90000"/>
          </a:bodyPr>
          <a:lstStyle/>
          <a:p>
            <a:r>
              <a:rPr lang="en-US" dirty="0"/>
              <a:t>Epoxi dataset truth definition</a:t>
            </a:r>
          </a:p>
        </p:txBody>
      </p:sp>
      <p:sp>
        <p:nvSpPr>
          <p:cNvPr id="3" name="Content Placeholder 2">
            <a:extLst>
              <a:ext uri="{FF2B5EF4-FFF2-40B4-BE49-F238E27FC236}">
                <a16:creationId xmlns:a16="http://schemas.microsoft.com/office/drawing/2014/main" id="{2AAFFAD1-D8E3-0762-83CE-7F09FA2C1A9F}"/>
              </a:ext>
            </a:extLst>
          </p:cNvPr>
          <p:cNvSpPr>
            <a:spLocks noGrp="1"/>
          </p:cNvSpPr>
          <p:nvPr>
            <p:ph idx="1"/>
          </p:nvPr>
        </p:nvSpPr>
        <p:spPr>
          <a:xfrm>
            <a:off x="581192" y="1246909"/>
            <a:ext cx="4983727" cy="5106389"/>
          </a:xfrm>
        </p:spPr>
        <p:txBody>
          <a:bodyPr>
            <a:normAutofit/>
          </a:bodyPr>
          <a:lstStyle/>
          <a:p>
            <a:r>
              <a:rPr lang="en-US" dirty="0"/>
              <a:t>2631 out of 11731 points marked as anomalous</a:t>
            </a:r>
          </a:p>
          <a:p>
            <a:pPr lvl="1"/>
            <a:r>
              <a:rPr lang="en-US" dirty="0"/>
              <a:t>~20% of total data</a:t>
            </a:r>
          </a:p>
          <a:p>
            <a:r>
              <a:rPr lang="en-US" dirty="0"/>
              <a:t>Linear interpolation of sparse data created long periods of anomalous data</a:t>
            </a:r>
          </a:p>
          <a:p>
            <a:r>
              <a:rPr lang="en-US" dirty="0"/>
              <a:t>Contains several transient, collective, and correlation anomalies</a:t>
            </a:r>
          </a:p>
          <a:p>
            <a:pPr lvl="1"/>
            <a:r>
              <a:rPr lang="en-US" dirty="0"/>
              <a:t>Contextual anomalies difficult to identify without more knowledge of system and/or mission</a:t>
            </a:r>
          </a:p>
          <a:p>
            <a:pPr lvl="1"/>
            <a:endParaRPr lang="en-US" dirty="0"/>
          </a:p>
        </p:txBody>
      </p:sp>
      <p:sp>
        <p:nvSpPr>
          <p:cNvPr id="4" name="Slide Number Placeholder 3">
            <a:extLst>
              <a:ext uri="{FF2B5EF4-FFF2-40B4-BE49-F238E27FC236}">
                <a16:creationId xmlns:a16="http://schemas.microsoft.com/office/drawing/2014/main" id="{DD51E8AE-8F2A-EB30-5035-F89280399A69}"/>
              </a:ext>
            </a:extLst>
          </p:cNvPr>
          <p:cNvSpPr>
            <a:spLocks noGrp="1"/>
          </p:cNvSpPr>
          <p:nvPr>
            <p:ph type="sldNum" sz="quarter" idx="12"/>
          </p:nvPr>
        </p:nvSpPr>
        <p:spPr/>
        <p:txBody>
          <a:bodyPr/>
          <a:lstStyle/>
          <a:p>
            <a:fld id="{22B7ED26-1900-4E33-8A0A-8245EC26B835}" type="slidenum">
              <a:rPr lang="en-US" smtClean="0"/>
              <a:t>18</a:t>
            </a:fld>
            <a:endParaRPr lang="en-US" dirty="0"/>
          </a:p>
        </p:txBody>
      </p:sp>
      <p:pic>
        <p:nvPicPr>
          <p:cNvPr id="6" name="Picture 5">
            <a:extLst>
              <a:ext uri="{FF2B5EF4-FFF2-40B4-BE49-F238E27FC236}">
                <a16:creationId xmlns:a16="http://schemas.microsoft.com/office/drawing/2014/main" id="{952E4F0B-36F3-3ECE-0AAA-6AE269475B8B}"/>
              </a:ext>
            </a:extLst>
          </p:cNvPr>
          <p:cNvPicPr>
            <a:picLocks noChangeAspect="1"/>
          </p:cNvPicPr>
          <p:nvPr/>
        </p:nvPicPr>
        <p:blipFill>
          <a:blip r:embed="rId2"/>
          <a:stretch>
            <a:fillRect/>
          </a:stretch>
        </p:blipFill>
        <p:spPr>
          <a:xfrm>
            <a:off x="5564919" y="1349406"/>
            <a:ext cx="6100827" cy="4491818"/>
          </a:xfrm>
          <a:prstGeom prst="rect">
            <a:avLst/>
          </a:prstGeom>
        </p:spPr>
      </p:pic>
    </p:spTree>
    <p:extLst>
      <p:ext uri="{BB962C8B-B14F-4D97-AF65-F5344CB8AC3E}">
        <p14:creationId xmlns:p14="http://schemas.microsoft.com/office/powerpoint/2010/main" val="768395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6C0C85-B786-A648-5260-51FC410CDBD1}"/>
              </a:ext>
            </a:extLst>
          </p:cNvPr>
          <p:cNvPicPr>
            <a:picLocks noChangeAspect="1"/>
          </p:cNvPicPr>
          <p:nvPr/>
        </p:nvPicPr>
        <p:blipFill>
          <a:blip r:embed="rId2"/>
          <a:stretch>
            <a:fillRect/>
          </a:stretch>
        </p:blipFill>
        <p:spPr>
          <a:xfrm>
            <a:off x="6310638" y="1378186"/>
            <a:ext cx="5676579" cy="2924298"/>
          </a:xfrm>
          <a:prstGeom prst="rect">
            <a:avLst/>
          </a:prstGeom>
        </p:spPr>
      </p:pic>
      <p:sp>
        <p:nvSpPr>
          <p:cNvPr id="2" name="Title 1">
            <a:extLst>
              <a:ext uri="{FF2B5EF4-FFF2-40B4-BE49-F238E27FC236}">
                <a16:creationId xmlns:a16="http://schemas.microsoft.com/office/drawing/2014/main" id="{8ACEC7A1-81F2-3FDA-12A7-18599355AF6F}"/>
              </a:ext>
            </a:extLst>
          </p:cNvPr>
          <p:cNvSpPr>
            <a:spLocks noGrp="1"/>
          </p:cNvSpPr>
          <p:nvPr>
            <p:ph type="title"/>
          </p:nvPr>
        </p:nvSpPr>
        <p:spPr/>
        <p:txBody>
          <a:bodyPr>
            <a:normAutofit fontScale="90000"/>
          </a:bodyPr>
          <a:lstStyle/>
          <a:p>
            <a:r>
              <a:rPr lang="en-US" dirty="0"/>
              <a:t>Principal component analysis (PCA)</a:t>
            </a:r>
          </a:p>
        </p:txBody>
      </p:sp>
      <p:sp>
        <p:nvSpPr>
          <p:cNvPr id="3" name="Content Placeholder 2">
            <a:extLst>
              <a:ext uri="{FF2B5EF4-FFF2-40B4-BE49-F238E27FC236}">
                <a16:creationId xmlns:a16="http://schemas.microsoft.com/office/drawing/2014/main" id="{AF5C477D-8386-2BDD-AD5F-3D840A6BAC64}"/>
              </a:ext>
            </a:extLst>
          </p:cNvPr>
          <p:cNvSpPr>
            <a:spLocks noGrp="1"/>
          </p:cNvSpPr>
          <p:nvPr>
            <p:ph idx="1"/>
          </p:nvPr>
        </p:nvSpPr>
        <p:spPr>
          <a:xfrm>
            <a:off x="581193" y="1246909"/>
            <a:ext cx="6143458" cy="5106389"/>
          </a:xfrm>
        </p:spPr>
        <p:txBody>
          <a:bodyPr/>
          <a:lstStyle/>
          <a:p>
            <a:r>
              <a:rPr lang="en-US" dirty="0"/>
              <a:t>Dimensionality reduction of multiple sets of data into a lower dimensional space, while preserving critical information (patterns/relationships) from original data </a:t>
            </a:r>
          </a:p>
          <a:p>
            <a:pPr lvl="1"/>
            <a:r>
              <a:rPr lang="en-US" dirty="0"/>
              <a:t>Beneficial for large data sets</a:t>
            </a:r>
          </a:p>
          <a:p>
            <a:pPr lvl="1"/>
            <a:r>
              <a:rPr lang="en-US" dirty="0"/>
              <a:t>Allows for higher accuracy compared to training with                                            all original features</a:t>
            </a:r>
          </a:p>
          <a:p>
            <a:r>
              <a:rPr lang="en-US" dirty="0"/>
              <a:t>First 2 principal components account for &gt; 70% of the                               variation of this dataset</a:t>
            </a:r>
          </a:p>
          <a:p>
            <a:r>
              <a:rPr lang="en-US" dirty="0"/>
              <a:t>Visually useful to identify clusters and outlier datapoints </a:t>
            </a:r>
          </a:p>
          <a:p>
            <a:endParaRPr lang="en-US" dirty="0"/>
          </a:p>
          <a:p>
            <a:endParaRPr lang="en-US" dirty="0"/>
          </a:p>
        </p:txBody>
      </p:sp>
      <p:sp>
        <p:nvSpPr>
          <p:cNvPr id="4" name="Slide Number Placeholder 3">
            <a:extLst>
              <a:ext uri="{FF2B5EF4-FFF2-40B4-BE49-F238E27FC236}">
                <a16:creationId xmlns:a16="http://schemas.microsoft.com/office/drawing/2014/main" id="{58B61CA0-E463-8CC0-1403-8BE7593E3270}"/>
              </a:ext>
            </a:extLst>
          </p:cNvPr>
          <p:cNvSpPr>
            <a:spLocks noGrp="1"/>
          </p:cNvSpPr>
          <p:nvPr>
            <p:ph type="sldNum" sz="quarter" idx="12"/>
          </p:nvPr>
        </p:nvSpPr>
        <p:spPr/>
        <p:txBody>
          <a:bodyPr/>
          <a:lstStyle/>
          <a:p>
            <a:fld id="{22B7ED26-1900-4E33-8A0A-8245EC26B835}" type="slidenum">
              <a:rPr lang="en-US" smtClean="0"/>
              <a:t>19</a:t>
            </a:fld>
            <a:endParaRPr lang="en-US" dirty="0"/>
          </a:p>
        </p:txBody>
      </p:sp>
      <p:pic>
        <p:nvPicPr>
          <p:cNvPr id="6" name="Picture 5">
            <a:extLst>
              <a:ext uri="{FF2B5EF4-FFF2-40B4-BE49-F238E27FC236}">
                <a16:creationId xmlns:a16="http://schemas.microsoft.com/office/drawing/2014/main" id="{C3708DBC-A87E-697D-3A98-8A7AF9587D76}"/>
              </a:ext>
            </a:extLst>
          </p:cNvPr>
          <p:cNvPicPr>
            <a:picLocks noChangeAspect="1"/>
          </p:cNvPicPr>
          <p:nvPr/>
        </p:nvPicPr>
        <p:blipFill>
          <a:blip r:embed="rId3"/>
          <a:stretch>
            <a:fillRect/>
          </a:stretch>
        </p:blipFill>
        <p:spPr>
          <a:xfrm>
            <a:off x="2512216" y="4433761"/>
            <a:ext cx="7167567" cy="2264512"/>
          </a:xfrm>
          <a:prstGeom prst="rect">
            <a:avLst/>
          </a:prstGeom>
        </p:spPr>
      </p:pic>
    </p:spTree>
    <p:extLst>
      <p:ext uri="{BB962C8B-B14F-4D97-AF65-F5344CB8AC3E}">
        <p14:creationId xmlns:p14="http://schemas.microsoft.com/office/powerpoint/2010/main" val="421079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68A8-4971-FE61-7940-FE3501C6EA22}"/>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2EECF721-8AB2-E332-8EF9-A395FD06017A}"/>
              </a:ext>
            </a:extLst>
          </p:cNvPr>
          <p:cNvSpPr>
            <a:spLocks noGrp="1"/>
          </p:cNvSpPr>
          <p:nvPr>
            <p:ph idx="1"/>
          </p:nvPr>
        </p:nvSpPr>
        <p:spPr/>
        <p:txBody>
          <a:bodyPr/>
          <a:lstStyle/>
          <a:p>
            <a:r>
              <a:rPr lang="en-US" dirty="0"/>
              <a:t>Problem Statement</a:t>
            </a:r>
          </a:p>
          <a:p>
            <a:r>
              <a:rPr lang="en-US" dirty="0"/>
              <a:t>Background</a:t>
            </a:r>
          </a:p>
          <a:p>
            <a:r>
              <a:rPr lang="en-US" dirty="0"/>
              <a:t>Models and Methods</a:t>
            </a:r>
          </a:p>
          <a:p>
            <a:r>
              <a:rPr lang="en-US" dirty="0"/>
              <a:t>Initial Work</a:t>
            </a:r>
          </a:p>
          <a:p>
            <a:r>
              <a:rPr lang="en-US" dirty="0"/>
              <a:t>Additional Work</a:t>
            </a:r>
          </a:p>
          <a:p>
            <a:r>
              <a:rPr lang="en-US" dirty="0"/>
              <a:t>Results</a:t>
            </a:r>
          </a:p>
          <a:p>
            <a:r>
              <a:rPr lang="en-US" dirty="0"/>
              <a:t>Conclusions</a:t>
            </a:r>
          </a:p>
        </p:txBody>
      </p:sp>
      <p:sp>
        <p:nvSpPr>
          <p:cNvPr id="4" name="Slide Number Placeholder 3">
            <a:extLst>
              <a:ext uri="{FF2B5EF4-FFF2-40B4-BE49-F238E27FC236}">
                <a16:creationId xmlns:a16="http://schemas.microsoft.com/office/drawing/2014/main" id="{1F335890-22A3-0008-052A-F4E757EDB0C6}"/>
              </a:ext>
            </a:extLst>
          </p:cNvPr>
          <p:cNvSpPr>
            <a:spLocks noGrp="1"/>
          </p:cNvSpPr>
          <p:nvPr>
            <p:ph type="sldNum" sz="quarter" idx="12"/>
          </p:nvPr>
        </p:nvSpPr>
        <p:spPr/>
        <p:txBody>
          <a:bodyPr/>
          <a:lstStyle/>
          <a:p>
            <a:fld id="{22B7ED26-1900-4E33-8A0A-8245EC26B835}" type="slidenum">
              <a:rPr lang="en-US" smtClean="0"/>
              <a:t>2</a:t>
            </a:fld>
            <a:endParaRPr lang="en-US" dirty="0"/>
          </a:p>
        </p:txBody>
      </p:sp>
      <p:pic>
        <p:nvPicPr>
          <p:cNvPr id="1026"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CBFA6C35-79F7-84F8-BB3A-11BCE2660A2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246248"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A4DF72E-E88B-E943-2D00-516396220BF1}"/>
              </a:ext>
            </a:extLst>
          </p:cNvPr>
          <p:cNvGrpSpPr/>
          <p:nvPr/>
        </p:nvGrpSpPr>
        <p:grpSpPr>
          <a:xfrm>
            <a:off x="4465171" y="4027711"/>
            <a:ext cx="3089481" cy="2039382"/>
            <a:chOff x="6404834" y="2270074"/>
            <a:chExt cx="3836260" cy="2317852"/>
          </a:xfrm>
        </p:grpSpPr>
        <p:pic>
          <p:nvPicPr>
            <p:cNvPr id="1028" name="Picture 4" descr="Digital signal - Wikipedia">
              <a:extLst>
                <a:ext uri="{FF2B5EF4-FFF2-40B4-BE49-F238E27FC236}">
                  <a16:creationId xmlns:a16="http://schemas.microsoft.com/office/drawing/2014/main" id="{F24B9A35-DFA0-6601-A97D-A6E823CF3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834" y="2270074"/>
              <a:ext cx="3836260" cy="23178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04A823-D2CD-3821-DD18-EB5506A0783B}"/>
                </a:ext>
              </a:extLst>
            </p:cNvPr>
            <p:cNvSpPr/>
            <p:nvPr/>
          </p:nvSpPr>
          <p:spPr>
            <a:xfrm>
              <a:off x="6767804" y="2376196"/>
              <a:ext cx="2656114" cy="2736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7E1E16C1-D031-9DD8-FB8B-36E6839B4CC5}"/>
              </a:ext>
            </a:extLst>
          </p:cNvPr>
          <p:cNvSpPr/>
          <p:nvPr/>
        </p:nvSpPr>
        <p:spPr>
          <a:xfrm>
            <a:off x="3800115"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49A3F59-A1E9-EECF-5BFB-2A9FD17FC25A}"/>
              </a:ext>
            </a:extLst>
          </p:cNvPr>
          <p:cNvSpPr/>
          <p:nvPr/>
        </p:nvSpPr>
        <p:spPr>
          <a:xfrm>
            <a:off x="7697453"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3FE7EA78-CF97-674B-69FF-E689B399A43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8179545"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eck Mark Clipart Png - Powerpoint Check Mark Symbols, Transparent Png -  kindpng">
            <a:extLst>
              <a:ext uri="{FF2B5EF4-FFF2-40B4-BE49-F238E27FC236}">
                <a16:creationId xmlns:a16="http://schemas.microsoft.com/office/drawing/2014/main" id="{95811C34-BF39-E4E2-C212-E08E6D8BFBE6}"/>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497275" y="5429891"/>
            <a:ext cx="1024912" cy="7293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Draw Flames Step by Step - Easy Drawing Tutorial For Kids">
            <a:extLst>
              <a:ext uri="{FF2B5EF4-FFF2-40B4-BE49-F238E27FC236}">
                <a16:creationId xmlns:a16="http://schemas.microsoft.com/office/drawing/2014/main" id="{5399149B-757C-4495-6360-9B0B65FBF62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3431" y="4196764"/>
            <a:ext cx="525390" cy="5253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cel Clip Art at Clker.com - vector clip art online, royalty free &amp;  public domain">
            <a:extLst>
              <a:ext uri="{FF2B5EF4-FFF2-40B4-BE49-F238E27FC236}">
                <a16:creationId xmlns:a16="http://schemas.microsoft.com/office/drawing/2014/main" id="{3D9497B1-376D-FE11-02BD-D2D094C3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485" y="5355955"/>
            <a:ext cx="711138" cy="71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71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3F51-6A2C-CC5C-13D1-9C4CC918190C}"/>
              </a:ext>
            </a:extLst>
          </p:cNvPr>
          <p:cNvSpPr>
            <a:spLocks noGrp="1"/>
          </p:cNvSpPr>
          <p:nvPr>
            <p:ph type="title"/>
          </p:nvPr>
        </p:nvSpPr>
        <p:spPr/>
        <p:txBody>
          <a:bodyPr>
            <a:normAutofit fontScale="90000"/>
          </a:bodyPr>
          <a:lstStyle/>
          <a:p>
            <a:r>
              <a:rPr lang="en-US" dirty="0"/>
              <a:t>PCA with Isolation forest outlier detection</a:t>
            </a:r>
          </a:p>
        </p:txBody>
      </p:sp>
      <p:sp>
        <p:nvSpPr>
          <p:cNvPr id="3" name="Content Placeholder 2">
            <a:extLst>
              <a:ext uri="{FF2B5EF4-FFF2-40B4-BE49-F238E27FC236}">
                <a16:creationId xmlns:a16="http://schemas.microsoft.com/office/drawing/2014/main" id="{7C786610-B324-F5B1-7BB4-0BA40962222D}"/>
              </a:ext>
            </a:extLst>
          </p:cNvPr>
          <p:cNvSpPr>
            <a:spLocks noGrp="1"/>
          </p:cNvSpPr>
          <p:nvPr>
            <p:ph idx="1"/>
          </p:nvPr>
        </p:nvSpPr>
        <p:spPr>
          <a:xfrm>
            <a:off x="581192" y="1246909"/>
            <a:ext cx="5411235" cy="5106389"/>
          </a:xfrm>
        </p:spPr>
        <p:txBody>
          <a:bodyPr/>
          <a:lstStyle/>
          <a:p>
            <a:r>
              <a:rPr lang="en-US" dirty="0"/>
              <a:t>Utilized PCA to reduce the original dataset of 32 features to just 2 (based on previous slides plot), and then performed a fit for prediction of future data</a:t>
            </a:r>
          </a:p>
          <a:p>
            <a:r>
              <a:rPr lang="en-US" dirty="0"/>
              <a:t>Isolation Forest and OCSVM were used on transformed data to identify outliers</a:t>
            </a:r>
          </a:p>
          <a:p>
            <a:r>
              <a:rPr lang="en-US" dirty="0"/>
              <a:t>Outlier point indices overlayed onto original temperature values to identify anomalies</a:t>
            </a:r>
          </a:p>
          <a:p>
            <a:r>
              <a:rPr lang="en-US" dirty="0"/>
              <a:t>Decision boundary highlights where model defined each hyperplane to split each class</a:t>
            </a:r>
          </a:p>
          <a:p>
            <a:pPr lvl="1"/>
            <a:r>
              <a:rPr lang="en-US" dirty="0"/>
              <a:t>Most data is inside of the yellow space, while the outliers can be seen to generally be outside in the purple space </a:t>
            </a:r>
          </a:p>
        </p:txBody>
      </p:sp>
      <p:sp>
        <p:nvSpPr>
          <p:cNvPr id="4" name="Slide Number Placeholder 3">
            <a:extLst>
              <a:ext uri="{FF2B5EF4-FFF2-40B4-BE49-F238E27FC236}">
                <a16:creationId xmlns:a16="http://schemas.microsoft.com/office/drawing/2014/main" id="{2F6D2B2F-1F55-0F2A-6B5F-CA8B48D28FB5}"/>
              </a:ext>
            </a:extLst>
          </p:cNvPr>
          <p:cNvSpPr>
            <a:spLocks noGrp="1"/>
          </p:cNvSpPr>
          <p:nvPr>
            <p:ph type="sldNum" sz="quarter" idx="12"/>
          </p:nvPr>
        </p:nvSpPr>
        <p:spPr/>
        <p:txBody>
          <a:bodyPr/>
          <a:lstStyle/>
          <a:p>
            <a:fld id="{22B7ED26-1900-4E33-8A0A-8245EC26B835}" type="slidenum">
              <a:rPr lang="en-US" smtClean="0"/>
              <a:t>20</a:t>
            </a:fld>
            <a:endParaRPr lang="en-US" dirty="0"/>
          </a:p>
        </p:txBody>
      </p:sp>
      <p:pic>
        <p:nvPicPr>
          <p:cNvPr id="6" name="Picture 5">
            <a:extLst>
              <a:ext uri="{FF2B5EF4-FFF2-40B4-BE49-F238E27FC236}">
                <a16:creationId xmlns:a16="http://schemas.microsoft.com/office/drawing/2014/main" id="{4A31D0E7-FA93-6B19-BEF1-69CB7602B815}"/>
              </a:ext>
            </a:extLst>
          </p:cNvPr>
          <p:cNvPicPr>
            <a:picLocks noChangeAspect="1"/>
          </p:cNvPicPr>
          <p:nvPr/>
        </p:nvPicPr>
        <p:blipFill>
          <a:blip r:embed="rId2"/>
          <a:stretch>
            <a:fillRect/>
          </a:stretch>
        </p:blipFill>
        <p:spPr>
          <a:xfrm>
            <a:off x="6095999" y="1246909"/>
            <a:ext cx="5762982" cy="5357674"/>
          </a:xfrm>
          <a:prstGeom prst="rect">
            <a:avLst/>
          </a:prstGeom>
        </p:spPr>
      </p:pic>
    </p:spTree>
    <p:extLst>
      <p:ext uri="{BB962C8B-B14F-4D97-AF65-F5344CB8AC3E}">
        <p14:creationId xmlns:p14="http://schemas.microsoft.com/office/powerpoint/2010/main" val="365635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BD5D-9C42-EB4C-0564-B5B891023A94}"/>
              </a:ext>
            </a:extLst>
          </p:cNvPr>
          <p:cNvSpPr>
            <a:spLocks noGrp="1"/>
          </p:cNvSpPr>
          <p:nvPr>
            <p:ph type="title"/>
          </p:nvPr>
        </p:nvSpPr>
        <p:spPr/>
        <p:txBody>
          <a:bodyPr>
            <a:normAutofit fontScale="90000"/>
          </a:bodyPr>
          <a:lstStyle/>
          <a:p>
            <a:r>
              <a:rPr lang="en-US" dirty="0"/>
              <a:t>ARIMA with new data</a:t>
            </a:r>
          </a:p>
        </p:txBody>
      </p:sp>
      <p:sp>
        <p:nvSpPr>
          <p:cNvPr id="4" name="Slide Number Placeholder 3">
            <a:extLst>
              <a:ext uri="{FF2B5EF4-FFF2-40B4-BE49-F238E27FC236}">
                <a16:creationId xmlns:a16="http://schemas.microsoft.com/office/drawing/2014/main" id="{3C3C12CE-E2CA-6025-1E87-A0962DC5835C}"/>
              </a:ext>
            </a:extLst>
          </p:cNvPr>
          <p:cNvSpPr>
            <a:spLocks noGrp="1"/>
          </p:cNvSpPr>
          <p:nvPr>
            <p:ph type="sldNum" sz="quarter" idx="12"/>
          </p:nvPr>
        </p:nvSpPr>
        <p:spPr/>
        <p:txBody>
          <a:bodyPr/>
          <a:lstStyle/>
          <a:p>
            <a:fld id="{22B7ED26-1900-4E33-8A0A-8245EC26B835}" type="slidenum">
              <a:rPr lang="en-US" smtClean="0"/>
              <a:t>21</a:t>
            </a:fld>
            <a:endParaRPr lang="en-US" dirty="0"/>
          </a:p>
        </p:txBody>
      </p:sp>
      <p:sp>
        <p:nvSpPr>
          <p:cNvPr id="10" name="Content Placeholder 9">
            <a:extLst>
              <a:ext uri="{FF2B5EF4-FFF2-40B4-BE49-F238E27FC236}">
                <a16:creationId xmlns:a16="http://schemas.microsoft.com/office/drawing/2014/main" id="{4B08C268-3D20-35CF-CEAC-B98E87EEBCC1}"/>
              </a:ext>
            </a:extLst>
          </p:cNvPr>
          <p:cNvSpPr>
            <a:spLocks noGrp="1"/>
          </p:cNvSpPr>
          <p:nvPr>
            <p:ph idx="1"/>
          </p:nvPr>
        </p:nvSpPr>
        <p:spPr>
          <a:xfrm>
            <a:off x="581193" y="1246909"/>
            <a:ext cx="5200482" cy="5106389"/>
          </a:xfrm>
        </p:spPr>
        <p:txBody>
          <a:bodyPr/>
          <a:lstStyle/>
          <a:p>
            <a:r>
              <a:rPr lang="en-US" dirty="0"/>
              <a:t>Training ARIMA model with single feature as training data and other features as exogenous features led to very low error fit</a:t>
            </a:r>
          </a:p>
          <a:p>
            <a:pPr lvl="1"/>
            <a:r>
              <a:rPr lang="en-US" dirty="0"/>
              <a:t>RMSE: 1.968e-05, MAE: 1.426e-05</a:t>
            </a:r>
          </a:p>
          <a:p>
            <a:r>
              <a:rPr lang="en-US" dirty="0"/>
              <a:t>Isolation Forest outlier detection performed with high precision, but only identified a small amount of points </a:t>
            </a:r>
          </a:p>
          <a:p>
            <a:r>
              <a:rPr lang="en-US" dirty="0"/>
              <a:t>OCSVM identified multitude of incorrect outliers, leading to fairly low accuracy </a:t>
            </a:r>
          </a:p>
          <a:p>
            <a:r>
              <a:rPr lang="en-US" dirty="0"/>
              <a:t>Utilizing ARIMA prediction on PCA fit data produced unusable results</a:t>
            </a:r>
          </a:p>
          <a:p>
            <a:pPr lvl="1"/>
            <a:r>
              <a:rPr lang="en-US" dirty="0"/>
              <a:t>Additional preprocessing likely needed</a:t>
            </a:r>
          </a:p>
          <a:p>
            <a:pPr lvl="1"/>
            <a:endParaRPr lang="en-US" dirty="0"/>
          </a:p>
        </p:txBody>
      </p:sp>
      <p:pic>
        <p:nvPicPr>
          <p:cNvPr id="12" name="Picture 11">
            <a:extLst>
              <a:ext uri="{FF2B5EF4-FFF2-40B4-BE49-F238E27FC236}">
                <a16:creationId xmlns:a16="http://schemas.microsoft.com/office/drawing/2014/main" id="{617DB999-1161-72C6-3AEF-FF210344EB76}"/>
              </a:ext>
            </a:extLst>
          </p:cNvPr>
          <p:cNvPicPr>
            <a:picLocks noChangeAspect="1"/>
          </p:cNvPicPr>
          <p:nvPr/>
        </p:nvPicPr>
        <p:blipFill>
          <a:blip r:embed="rId2"/>
          <a:stretch>
            <a:fillRect/>
          </a:stretch>
        </p:blipFill>
        <p:spPr>
          <a:xfrm>
            <a:off x="6010274" y="1352550"/>
            <a:ext cx="5871815" cy="4591050"/>
          </a:xfrm>
          <a:prstGeom prst="rect">
            <a:avLst/>
          </a:prstGeom>
        </p:spPr>
      </p:pic>
    </p:spTree>
    <p:extLst>
      <p:ext uri="{BB962C8B-B14F-4D97-AF65-F5344CB8AC3E}">
        <p14:creationId xmlns:p14="http://schemas.microsoft.com/office/powerpoint/2010/main" val="332381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4359-2AED-84F0-2824-773FD4DE68C6}"/>
              </a:ext>
            </a:extLst>
          </p:cNvPr>
          <p:cNvSpPr>
            <a:spLocks noGrp="1"/>
          </p:cNvSpPr>
          <p:nvPr>
            <p:ph type="title"/>
          </p:nvPr>
        </p:nvSpPr>
        <p:spPr/>
        <p:txBody>
          <a:bodyPr>
            <a:normAutofit fontScale="90000"/>
          </a:bodyPr>
          <a:lstStyle/>
          <a:p>
            <a:r>
              <a:rPr lang="en-US" dirty="0"/>
              <a:t>Final Results and conclusions</a:t>
            </a:r>
          </a:p>
        </p:txBody>
      </p:sp>
      <p:sp>
        <p:nvSpPr>
          <p:cNvPr id="3" name="Content Placeholder 2">
            <a:extLst>
              <a:ext uri="{FF2B5EF4-FFF2-40B4-BE49-F238E27FC236}">
                <a16:creationId xmlns:a16="http://schemas.microsoft.com/office/drawing/2014/main" id="{C2CA1154-C9CB-CAAD-A2A2-568A9C75C006}"/>
              </a:ext>
            </a:extLst>
          </p:cNvPr>
          <p:cNvSpPr>
            <a:spLocks noGrp="1"/>
          </p:cNvSpPr>
          <p:nvPr>
            <p:ph idx="1"/>
          </p:nvPr>
        </p:nvSpPr>
        <p:spPr>
          <a:xfrm>
            <a:off x="581192" y="1246909"/>
            <a:ext cx="5597665" cy="5106389"/>
          </a:xfrm>
        </p:spPr>
        <p:txBody>
          <a:bodyPr/>
          <a:lstStyle/>
          <a:p>
            <a:r>
              <a:rPr lang="en-US" dirty="0"/>
              <a:t>PCA allowed for highest F1/accuracy and recall when used in combination with OCSVM</a:t>
            </a:r>
          </a:p>
          <a:p>
            <a:pPr lvl="1"/>
            <a:r>
              <a:rPr lang="en-US" dirty="0"/>
              <a:t>Fairly high precision and low FPR (~9%), but not as optimal as ARIMA methods</a:t>
            </a:r>
          </a:p>
          <a:p>
            <a:r>
              <a:rPr lang="en-US" dirty="0"/>
              <a:t>ARIMA prediction still performs with highest precision and lowest FPR when paired with Isolation Forest</a:t>
            </a:r>
          </a:p>
          <a:p>
            <a:pPr lvl="1"/>
            <a:r>
              <a:rPr lang="en-US" dirty="0"/>
              <a:t>Very low F1 and recall scores</a:t>
            </a:r>
          </a:p>
          <a:p>
            <a:pPr lvl="1"/>
            <a:r>
              <a:rPr lang="en-US" dirty="0"/>
              <a:t>High precision but low F1 can sometimes indicate that the model was underfit </a:t>
            </a:r>
          </a:p>
          <a:p>
            <a:r>
              <a:rPr lang="en-US" dirty="0"/>
              <a:t>Future work:</a:t>
            </a:r>
          </a:p>
          <a:p>
            <a:pPr lvl="1"/>
            <a:r>
              <a:rPr lang="en-US" dirty="0"/>
              <a:t>Find more varied datasets with similar or more number of features, and different component SOH parameters</a:t>
            </a:r>
          </a:p>
          <a:p>
            <a:pPr lvl="1"/>
            <a:r>
              <a:rPr lang="en-US" dirty="0"/>
              <a:t>Attempt to identify contextual anomalies</a:t>
            </a:r>
          </a:p>
          <a:p>
            <a:pPr lvl="1"/>
            <a:r>
              <a:rPr lang="en-US" dirty="0"/>
              <a:t>Keep F1 high while keeping FPR low as possible</a:t>
            </a:r>
          </a:p>
        </p:txBody>
      </p:sp>
      <p:sp>
        <p:nvSpPr>
          <p:cNvPr id="4" name="Slide Number Placeholder 3">
            <a:extLst>
              <a:ext uri="{FF2B5EF4-FFF2-40B4-BE49-F238E27FC236}">
                <a16:creationId xmlns:a16="http://schemas.microsoft.com/office/drawing/2014/main" id="{E1F115AB-44C8-3DB2-51D6-6FF9E9B11A8F}"/>
              </a:ext>
            </a:extLst>
          </p:cNvPr>
          <p:cNvSpPr>
            <a:spLocks noGrp="1"/>
          </p:cNvSpPr>
          <p:nvPr>
            <p:ph type="sldNum" sz="quarter" idx="12"/>
          </p:nvPr>
        </p:nvSpPr>
        <p:spPr/>
        <p:txBody>
          <a:bodyPr/>
          <a:lstStyle/>
          <a:p>
            <a:fld id="{22B7ED26-1900-4E33-8A0A-8245EC26B835}" type="slidenum">
              <a:rPr lang="en-US" smtClean="0"/>
              <a:t>22</a:t>
            </a:fld>
            <a:endParaRPr lang="en-US" dirty="0"/>
          </a:p>
        </p:txBody>
      </p:sp>
      <p:graphicFrame>
        <p:nvGraphicFramePr>
          <p:cNvPr id="5" name="Table 4">
            <a:extLst>
              <a:ext uri="{FF2B5EF4-FFF2-40B4-BE49-F238E27FC236}">
                <a16:creationId xmlns:a16="http://schemas.microsoft.com/office/drawing/2014/main" id="{D3C3016D-8EF1-80AD-22CF-89DA719862BC}"/>
              </a:ext>
            </a:extLst>
          </p:cNvPr>
          <p:cNvGraphicFramePr>
            <a:graphicFrameLocks noGrp="1"/>
          </p:cNvGraphicFramePr>
          <p:nvPr>
            <p:extLst>
              <p:ext uri="{D42A27DB-BD31-4B8C-83A1-F6EECF244321}">
                <p14:modId xmlns:p14="http://schemas.microsoft.com/office/powerpoint/2010/main" val="479660574"/>
              </p:ext>
            </p:extLst>
          </p:nvPr>
        </p:nvGraphicFramePr>
        <p:xfrm>
          <a:off x="6276513" y="2991775"/>
          <a:ext cx="5258731" cy="1539240"/>
        </p:xfrm>
        <a:graphic>
          <a:graphicData uri="http://schemas.openxmlformats.org/drawingml/2006/table">
            <a:tbl>
              <a:tblPr firstRow="1" bandRow="1">
                <a:tableStyleId>{5C22544A-7EE6-4342-B048-85BDC9FD1C3A}</a:tableStyleId>
              </a:tblPr>
              <a:tblGrid>
                <a:gridCol w="2032986">
                  <a:extLst>
                    <a:ext uri="{9D8B030D-6E8A-4147-A177-3AD203B41FA5}">
                      <a16:colId xmlns:a16="http://schemas.microsoft.com/office/drawing/2014/main" val="2944150409"/>
                    </a:ext>
                  </a:extLst>
                </a:gridCol>
                <a:gridCol w="773146">
                  <a:extLst>
                    <a:ext uri="{9D8B030D-6E8A-4147-A177-3AD203B41FA5}">
                      <a16:colId xmlns:a16="http://schemas.microsoft.com/office/drawing/2014/main" val="1653557820"/>
                    </a:ext>
                  </a:extLst>
                </a:gridCol>
                <a:gridCol w="776617">
                  <a:extLst>
                    <a:ext uri="{9D8B030D-6E8A-4147-A177-3AD203B41FA5}">
                      <a16:colId xmlns:a16="http://schemas.microsoft.com/office/drawing/2014/main" val="2585368849"/>
                    </a:ext>
                  </a:extLst>
                </a:gridCol>
                <a:gridCol w="834145">
                  <a:extLst>
                    <a:ext uri="{9D8B030D-6E8A-4147-A177-3AD203B41FA5}">
                      <a16:colId xmlns:a16="http://schemas.microsoft.com/office/drawing/2014/main" val="2841912757"/>
                    </a:ext>
                  </a:extLst>
                </a:gridCol>
                <a:gridCol w="841837">
                  <a:extLst>
                    <a:ext uri="{9D8B030D-6E8A-4147-A177-3AD203B41FA5}">
                      <a16:colId xmlns:a16="http://schemas.microsoft.com/office/drawing/2014/main" val="4183566120"/>
                    </a:ext>
                  </a:extLst>
                </a:gridCol>
              </a:tblGrid>
              <a:tr h="0">
                <a:tc>
                  <a:txBody>
                    <a:bodyPr/>
                    <a:lstStyle/>
                    <a:p>
                      <a:pPr algn="l" fontAlgn="b"/>
                      <a:r>
                        <a:rPr lang="en-US" sz="1200" u="none" strike="noStrike" dirty="0">
                          <a:effectLst/>
                        </a:rPr>
                        <a:t>Score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F1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Recall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Precision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FPR</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0478485"/>
                  </a:ext>
                </a:extLst>
              </a:tr>
              <a:tr h="0">
                <a:tc>
                  <a:txBody>
                    <a:bodyPr/>
                    <a:lstStyle/>
                    <a:p>
                      <a:pPr algn="l" fontAlgn="b"/>
                      <a:r>
                        <a:rPr lang="en-US" sz="1200" u="none" strike="noStrike" dirty="0">
                          <a:effectLst/>
                        </a:rPr>
                        <a:t>Isolation Forest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0.41733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0.30027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0.68398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0.04011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2287474"/>
                  </a:ext>
                </a:extLst>
              </a:tr>
              <a:tr h="0">
                <a:tc>
                  <a:txBody>
                    <a:bodyPr/>
                    <a:lstStyle/>
                    <a:p>
                      <a:pPr algn="l" fontAlgn="b"/>
                      <a:r>
                        <a:rPr lang="en-US" sz="1200" u="none" strike="noStrike" dirty="0">
                          <a:effectLst/>
                        </a:rPr>
                        <a:t>OCSVM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kern="1200" dirty="0">
                          <a:solidFill>
                            <a:schemeClr val="dk1"/>
                          </a:solidFill>
                          <a:effectLst/>
                          <a:latin typeface="+mn-lt"/>
                          <a:ea typeface="+mn-ea"/>
                          <a:cs typeface="+mn-cs"/>
                        </a:rPr>
                        <a:t>0.75229</a:t>
                      </a:r>
                    </a:p>
                  </a:txBody>
                  <a:tcPr marL="9525" marR="9525" marT="9525" marB="0" anchor="b"/>
                </a:tc>
                <a:tc>
                  <a:txBody>
                    <a:bodyPr/>
                    <a:lstStyle/>
                    <a:p>
                      <a:pPr algn="r" fontAlgn="b"/>
                      <a:r>
                        <a:rPr lang="en-US" sz="1200" b="1" u="none" strike="noStrike" kern="1200" dirty="0">
                          <a:solidFill>
                            <a:schemeClr val="dk1"/>
                          </a:solidFill>
                          <a:effectLst/>
                          <a:latin typeface="+mn-lt"/>
                          <a:ea typeface="+mn-ea"/>
                          <a:cs typeface="+mn-cs"/>
                        </a:rPr>
                        <a:t>0.79704</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0.71230</a:t>
                      </a:r>
                    </a:p>
                  </a:txBody>
                  <a:tcPr marL="9525" marR="9525" marT="9525" marB="0" anchor="b"/>
                </a:tc>
                <a:tc>
                  <a:txBody>
                    <a:bodyPr/>
                    <a:lstStyle/>
                    <a:p>
                      <a:pPr algn="r" fontAlgn="b"/>
                      <a:r>
                        <a:rPr lang="en-US" sz="1200" u="none" strike="noStrike" dirty="0">
                          <a:effectLst/>
                        </a:rPr>
                        <a:t>0.09308</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4535542"/>
                  </a:ext>
                </a:extLst>
              </a:tr>
              <a:tr h="0">
                <a:tc>
                  <a:txBody>
                    <a:bodyPr/>
                    <a:lstStyle/>
                    <a:p>
                      <a:pPr algn="l" fontAlgn="b"/>
                      <a:r>
                        <a:rPr lang="en-US" sz="1200" u="none" strike="noStrike" dirty="0">
                          <a:effectLst/>
                        </a:rPr>
                        <a:t>KMEANS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kern="1200">
                          <a:solidFill>
                            <a:schemeClr val="dk1"/>
                          </a:solidFill>
                          <a:effectLst/>
                          <a:latin typeface="+mn-lt"/>
                          <a:ea typeface="+mn-ea"/>
                          <a:cs typeface="+mn-cs"/>
                        </a:rPr>
                        <a:t>0.02111</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0.01102</a:t>
                      </a:r>
                    </a:p>
                  </a:txBody>
                  <a:tcPr marL="9525" marR="9525" marT="9525" marB="0" anchor="b"/>
                </a:tc>
                <a:tc>
                  <a:txBody>
                    <a:bodyPr/>
                    <a:lstStyle/>
                    <a:p>
                      <a:pPr algn="r" fontAlgn="b"/>
                      <a:r>
                        <a:rPr lang="en-US" sz="1200" u="none" strike="noStrike" kern="1200">
                          <a:solidFill>
                            <a:schemeClr val="dk1"/>
                          </a:solidFill>
                          <a:effectLst/>
                          <a:latin typeface="+mn-lt"/>
                          <a:ea typeface="+mn-ea"/>
                          <a:cs typeface="+mn-cs"/>
                        </a:rPr>
                        <a:t>0.24786</a:t>
                      </a:r>
                    </a:p>
                  </a:txBody>
                  <a:tcPr marL="9525" marR="9525" marT="9525" marB="0" anchor="b"/>
                </a:tc>
                <a:tc>
                  <a:txBody>
                    <a:bodyPr/>
                    <a:lstStyle/>
                    <a:p>
                      <a:pPr algn="r" fontAlgn="b"/>
                      <a:r>
                        <a:rPr lang="en-US" sz="1200" u="none" strike="noStrike" dirty="0">
                          <a:effectLst/>
                        </a:rPr>
                        <a:t>0.00967</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5894412"/>
                  </a:ext>
                </a:extLst>
              </a:tr>
              <a:tr h="0">
                <a:tc>
                  <a:txBody>
                    <a:bodyPr/>
                    <a:lstStyle/>
                    <a:p>
                      <a:pPr algn="l" fontAlgn="b"/>
                      <a:r>
                        <a:rPr lang="en-US" sz="1200" u="none" strike="noStrike">
                          <a:effectLst/>
                        </a:rPr>
                        <a:t>LTSM then ISO (PCA)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kern="1200">
                          <a:solidFill>
                            <a:schemeClr val="dk1"/>
                          </a:solidFill>
                          <a:effectLst/>
                          <a:latin typeface="+mn-lt"/>
                          <a:ea typeface="+mn-ea"/>
                          <a:cs typeface="+mn-cs"/>
                        </a:rPr>
                        <a:t>0.03929</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0.02052</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0.45763</a:t>
                      </a:r>
                    </a:p>
                  </a:txBody>
                  <a:tcPr marL="9525" marR="9525" marT="9525" marB="0" anchor="b"/>
                </a:tc>
                <a:tc>
                  <a:txBody>
                    <a:bodyPr/>
                    <a:lstStyle/>
                    <a:p>
                      <a:pPr algn="r" fontAlgn="b"/>
                      <a:r>
                        <a:rPr lang="en-US" sz="1200" u="none" strike="noStrike" dirty="0">
                          <a:effectLst/>
                        </a:rPr>
                        <a:t>0.00703</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7808785"/>
                  </a:ext>
                </a:extLst>
              </a:tr>
              <a:tr h="0">
                <a:tc>
                  <a:txBody>
                    <a:bodyPr/>
                    <a:lstStyle/>
                    <a:p>
                      <a:pPr algn="l" fontAlgn="b"/>
                      <a:r>
                        <a:rPr lang="en-US" sz="1200" u="none" strike="noStrike">
                          <a:effectLst/>
                        </a:rPr>
                        <a:t>LTSM then OCSVM (PCA)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0.35935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0.31585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0.41675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0.12780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1018499"/>
                  </a:ext>
                </a:extLst>
              </a:tr>
              <a:tr h="0">
                <a:tc>
                  <a:txBody>
                    <a:bodyPr/>
                    <a:lstStyle/>
                    <a:p>
                      <a:pPr algn="l" fontAlgn="b"/>
                      <a:r>
                        <a:rPr lang="en-US" sz="1200" u="none" strike="noStrike" dirty="0">
                          <a:effectLst/>
                        </a:rPr>
                        <a:t>ARIMA then ISO (ARIMA)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0.08295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0.04332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0.97297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0.00009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1468014"/>
                  </a:ext>
                </a:extLst>
              </a:tr>
              <a:tr h="0">
                <a:tc>
                  <a:txBody>
                    <a:bodyPr/>
                    <a:lstStyle/>
                    <a:p>
                      <a:pPr algn="l" fontAlgn="b"/>
                      <a:r>
                        <a:rPr lang="en-US" sz="1200" u="none" strike="noStrike" dirty="0">
                          <a:effectLst/>
                        </a:rPr>
                        <a:t>ARIMA then OCSVM (ARIMA)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0.36722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0.31509</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0.44002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0.11593</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9431744"/>
                  </a:ext>
                </a:extLst>
              </a:tr>
            </a:tbl>
          </a:graphicData>
        </a:graphic>
      </p:graphicFrame>
    </p:spTree>
    <p:extLst>
      <p:ext uri="{BB962C8B-B14F-4D97-AF65-F5344CB8AC3E}">
        <p14:creationId xmlns:p14="http://schemas.microsoft.com/office/powerpoint/2010/main" val="343548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AA5F84-12EB-E5D8-E6FC-307A0BD40DB3}"/>
              </a:ext>
            </a:extLst>
          </p:cNvPr>
          <p:cNvSpPr>
            <a:spLocks noGrp="1"/>
          </p:cNvSpPr>
          <p:nvPr>
            <p:ph type="sldNum" sz="quarter" idx="12"/>
          </p:nvPr>
        </p:nvSpPr>
        <p:spPr/>
        <p:txBody>
          <a:bodyPr/>
          <a:lstStyle/>
          <a:p>
            <a:fld id="{22B7ED26-1900-4E33-8A0A-8245EC26B835}" type="slidenum">
              <a:rPr lang="en-US" smtClean="0"/>
              <a:t>23</a:t>
            </a:fld>
            <a:endParaRPr lang="en-US" dirty="0"/>
          </a:p>
        </p:txBody>
      </p:sp>
      <p:sp>
        <p:nvSpPr>
          <p:cNvPr id="7" name="TextBox 6">
            <a:extLst>
              <a:ext uri="{FF2B5EF4-FFF2-40B4-BE49-F238E27FC236}">
                <a16:creationId xmlns:a16="http://schemas.microsoft.com/office/drawing/2014/main" id="{204924AE-9B96-B72D-4597-E263A776C031}"/>
              </a:ext>
            </a:extLst>
          </p:cNvPr>
          <p:cNvSpPr txBox="1"/>
          <p:nvPr/>
        </p:nvSpPr>
        <p:spPr>
          <a:xfrm>
            <a:off x="4370033" y="2967335"/>
            <a:ext cx="3451934" cy="923330"/>
          </a:xfrm>
          <a:prstGeom prst="rect">
            <a:avLst/>
          </a:prstGeom>
          <a:noFill/>
        </p:spPr>
        <p:txBody>
          <a:bodyPr wrap="square" rtlCol="0">
            <a:spAutoFit/>
          </a:bodyPr>
          <a:lstStyle/>
          <a:p>
            <a:r>
              <a:rPr lang="en-US" sz="5400" dirty="0"/>
              <a:t>Questions?</a:t>
            </a:r>
          </a:p>
        </p:txBody>
      </p:sp>
    </p:spTree>
    <p:extLst>
      <p:ext uri="{BB962C8B-B14F-4D97-AF65-F5344CB8AC3E}">
        <p14:creationId xmlns:p14="http://schemas.microsoft.com/office/powerpoint/2010/main" val="358513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C09E-21A9-188F-6E72-408DBC332F86}"/>
              </a:ext>
            </a:extLst>
          </p:cNvPr>
          <p:cNvSpPr>
            <a:spLocks noGrp="1"/>
          </p:cNvSpPr>
          <p:nvPr>
            <p:ph type="title"/>
          </p:nvPr>
        </p:nvSpPr>
        <p:spPr/>
        <p:txBody>
          <a:bodyPr>
            <a:normAutofit fontScale="90000"/>
          </a:bodyPr>
          <a:lstStyle/>
          <a:p>
            <a:r>
              <a:rPr lang="en-US" dirty="0"/>
              <a:t>Bibliography</a:t>
            </a:r>
          </a:p>
        </p:txBody>
      </p:sp>
      <p:sp>
        <p:nvSpPr>
          <p:cNvPr id="3" name="Content Placeholder 2">
            <a:extLst>
              <a:ext uri="{FF2B5EF4-FFF2-40B4-BE49-F238E27FC236}">
                <a16:creationId xmlns:a16="http://schemas.microsoft.com/office/drawing/2014/main" id="{2C2A592D-BD3C-AD6C-EFB8-917A8C962465}"/>
              </a:ext>
            </a:extLst>
          </p:cNvPr>
          <p:cNvSpPr>
            <a:spLocks noGrp="1"/>
          </p:cNvSpPr>
          <p:nvPr>
            <p:ph idx="1"/>
          </p:nvPr>
        </p:nvSpPr>
        <p:spPr/>
        <p:txBody>
          <a:bodyPr/>
          <a:lstStyle/>
          <a:p>
            <a:r>
              <a:rPr lang="en-US" dirty="0"/>
              <a:t>[1] </a:t>
            </a:r>
            <a:r>
              <a:rPr lang="en-US" dirty="0">
                <a:hlinkClick r:id="rId2"/>
              </a:rPr>
              <a:t>https://digitalcommons.usu.edu/cgi/viewcontent.cgi?article=5002&amp;context=smallsat</a:t>
            </a:r>
            <a:endParaRPr lang="en-US" dirty="0"/>
          </a:p>
          <a:p>
            <a:r>
              <a:rPr lang="en-US" dirty="0"/>
              <a:t>[2] </a:t>
            </a:r>
            <a:r>
              <a:rPr lang="en-US" dirty="0">
                <a:hlinkClick r:id="rId3"/>
              </a:rPr>
              <a:t>https://github.com/sapols/Satellite-Telemetry-Anomaly-Detection</a:t>
            </a:r>
            <a:endParaRPr lang="en-US" dirty="0"/>
          </a:p>
          <a:p>
            <a:r>
              <a:rPr lang="en-US" dirty="0"/>
              <a:t>[3] </a:t>
            </a:r>
            <a:r>
              <a:rPr lang="en-US" dirty="0">
                <a:hlinkClick r:id="rId4"/>
              </a:rPr>
              <a:t>https://www.hindawi.com/journals/ijae/2022/1676933/</a:t>
            </a:r>
            <a:endParaRPr lang="en-US" dirty="0"/>
          </a:p>
          <a:p>
            <a:r>
              <a:rPr lang="en-US" dirty="0"/>
              <a:t>[4] </a:t>
            </a:r>
            <a:r>
              <a:rPr lang="en-US" dirty="0">
                <a:hlinkClick r:id="rId5"/>
              </a:rPr>
              <a:t>https://pubmed.ncbi.nlm.nih.gov/36080816/</a:t>
            </a:r>
            <a:endParaRPr lang="en-US" dirty="0"/>
          </a:p>
          <a:p>
            <a:r>
              <a:rPr lang="en-US" dirty="0"/>
              <a:t>[5] </a:t>
            </a:r>
            <a:r>
              <a:rPr lang="en-US" dirty="0">
                <a:hlinkClick r:id="rId6"/>
              </a:rPr>
              <a:t>https://github.com/drewthayer/time-series-forecasting-CNN</a:t>
            </a:r>
            <a:endParaRPr lang="en-US" dirty="0"/>
          </a:p>
          <a:p>
            <a:r>
              <a:rPr lang="en-US" dirty="0"/>
              <a:t>[6] </a:t>
            </a:r>
            <a:r>
              <a:rPr lang="en-US" dirty="0">
                <a:hlinkClick r:id="rId7"/>
              </a:rPr>
              <a:t>https://github.com/microsoft/ML-For-Beginners</a:t>
            </a:r>
            <a:endParaRPr lang="en-US" dirty="0"/>
          </a:p>
          <a:p>
            <a:r>
              <a:rPr lang="en-US" dirty="0"/>
              <a:t>[7] </a:t>
            </a:r>
            <a:r>
              <a:rPr lang="en-US" dirty="0">
                <a:hlinkClick r:id="rId8"/>
              </a:rPr>
              <a:t>https://www.mdpi.com/1424-8220/22/17/6358</a:t>
            </a:r>
            <a:endParaRPr lang="en-US" dirty="0"/>
          </a:p>
          <a:p>
            <a:r>
              <a:rPr lang="en-US" dirty="0"/>
              <a:t>[8] </a:t>
            </a:r>
            <a:r>
              <a:rPr lang="en-US" dirty="0">
                <a:hlinkClick r:id="rId9"/>
              </a:rPr>
              <a:t>https://towardsdatascience.com/tods-detecting-outliers-from-time-series-data-2d4bd2e91381</a:t>
            </a:r>
            <a:endParaRPr lang="en-US" dirty="0"/>
          </a:p>
          <a:p>
            <a:r>
              <a:rPr lang="en-US" dirty="0"/>
              <a:t>[9] </a:t>
            </a:r>
            <a:r>
              <a:rPr lang="en-US" dirty="0">
                <a:hlinkClick r:id="rId10"/>
              </a:rPr>
              <a:t>https://www.tutorialspoint.com/time_series/time_series_lstm_model.htm</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1039D8-35E8-C47D-A6E4-3F384B8C57F7}"/>
              </a:ext>
            </a:extLst>
          </p:cNvPr>
          <p:cNvSpPr>
            <a:spLocks noGrp="1"/>
          </p:cNvSpPr>
          <p:nvPr>
            <p:ph type="sldNum" sz="quarter" idx="12"/>
          </p:nvPr>
        </p:nvSpPr>
        <p:spPr/>
        <p:txBody>
          <a:bodyPr/>
          <a:lstStyle/>
          <a:p>
            <a:fld id="{22B7ED26-1900-4E33-8A0A-8245EC26B835}" type="slidenum">
              <a:rPr lang="en-US" smtClean="0"/>
              <a:t>24</a:t>
            </a:fld>
            <a:endParaRPr lang="en-US" dirty="0"/>
          </a:p>
        </p:txBody>
      </p:sp>
    </p:spTree>
    <p:extLst>
      <p:ext uri="{BB962C8B-B14F-4D97-AF65-F5344CB8AC3E}">
        <p14:creationId xmlns:p14="http://schemas.microsoft.com/office/powerpoint/2010/main" val="196385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40F0-2C76-A04A-9822-A7F5B9B479F8}"/>
              </a:ext>
            </a:extLst>
          </p:cNvPr>
          <p:cNvSpPr>
            <a:spLocks noGrp="1"/>
          </p:cNvSpPr>
          <p:nvPr>
            <p:ph type="title"/>
          </p:nvPr>
        </p:nvSpPr>
        <p:spPr/>
        <p:txBody>
          <a:bodyPr>
            <a:normAutofit fontScale="90000"/>
          </a:bodyPr>
          <a:lstStyle/>
          <a:p>
            <a:r>
              <a:rPr lang="en-US" dirty="0"/>
              <a:t>Problem statement </a:t>
            </a:r>
          </a:p>
        </p:txBody>
      </p:sp>
      <p:sp>
        <p:nvSpPr>
          <p:cNvPr id="3" name="Content Placeholder 2">
            <a:extLst>
              <a:ext uri="{FF2B5EF4-FFF2-40B4-BE49-F238E27FC236}">
                <a16:creationId xmlns:a16="http://schemas.microsoft.com/office/drawing/2014/main" id="{FD4AD2B6-EE3A-674A-4092-CCF30408C5C3}"/>
              </a:ext>
            </a:extLst>
          </p:cNvPr>
          <p:cNvSpPr>
            <a:spLocks noGrp="1"/>
          </p:cNvSpPr>
          <p:nvPr>
            <p:ph idx="1"/>
          </p:nvPr>
        </p:nvSpPr>
        <p:spPr/>
        <p:txBody>
          <a:bodyPr/>
          <a:lstStyle/>
          <a:p>
            <a:r>
              <a:rPr lang="en-US" dirty="0"/>
              <a:t>Spacecraft generally have thousands of telemetry mnemonics monitoring every aspect of the vehicle and can have a fault occur due to one or many samples appearing anomalous at any time. Fault protection will put the vehicle in an off-nominal state, usually until human intervention is performed. This downtime of satellites can add up to weeks every year, and human cost associated with that in the hundreds of thousands of dollars. Machine learning can and is being used to both predict and identify anomalous data points in telemetry in order to prevent or limit an outage.  An attempt to optimize current methods will be performed based on previous papers by using statistical and mathematical predictions with full and reduced sets of data.</a:t>
            </a:r>
          </a:p>
          <a:p>
            <a:endParaRPr lang="en-US" dirty="0"/>
          </a:p>
        </p:txBody>
      </p:sp>
      <p:sp>
        <p:nvSpPr>
          <p:cNvPr id="4" name="Slide Number Placeholder 3">
            <a:extLst>
              <a:ext uri="{FF2B5EF4-FFF2-40B4-BE49-F238E27FC236}">
                <a16:creationId xmlns:a16="http://schemas.microsoft.com/office/drawing/2014/main" id="{F49887BB-0E42-ECA1-2406-8BB0F0C8CF36}"/>
              </a:ext>
            </a:extLst>
          </p:cNvPr>
          <p:cNvSpPr>
            <a:spLocks noGrp="1"/>
          </p:cNvSpPr>
          <p:nvPr>
            <p:ph type="sldNum" sz="quarter" idx="12"/>
          </p:nvPr>
        </p:nvSpPr>
        <p:spPr/>
        <p:txBody>
          <a:bodyPr/>
          <a:lstStyle/>
          <a:p>
            <a:fld id="{22B7ED26-1900-4E33-8A0A-8245EC26B835}" type="slidenum">
              <a:rPr lang="en-US" smtClean="0"/>
              <a:t>3</a:t>
            </a:fld>
            <a:endParaRPr lang="en-US" dirty="0"/>
          </a:p>
        </p:txBody>
      </p:sp>
      <p:pic>
        <p:nvPicPr>
          <p:cNvPr id="5" name="Picture 4">
            <a:extLst>
              <a:ext uri="{FF2B5EF4-FFF2-40B4-BE49-F238E27FC236}">
                <a16:creationId xmlns:a16="http://schemas.microsoft.com/office/drawing/2014/main" id="{201632CC-9299-73E5-0E6D-92FE2B516051}"/>
              </a:ext>
            </a:extLst>
          </p:cNvPr>
          <p:cNvPicPr>
            <a:picLocks noChangeAspect="1"/>
          </p:cNvPicPr>
          <p:nvPr/>
        </p:nvPicPr>
        <p:blipFill>
          <a:blip r:embed="rId2"/>
          <a:stretch>
            <a:fillRect/>
          </a:stretch>
        </p:blipFill>
        <p:spPr>
          <a:xfrm>
            <a:off x="2681318" y="3313959"/>
            <a:ext cx="6829362" cy="3178066"/>
          </a:xfrm>
          <a:prstGeom prst="rect">
            <a:avLst/>
          </a:prstGeom>
        </p:spPr>
      </p:pic>
      <p:sp>
        <p:nvSpPr>
          <p:cNvPr id="8" name="Content Placeholder 2">
            <a:extLst>
              <a:ext uri="{FF2B5EF4-FFF2-40B4-BE49-F238E27FC236}">
                <a16:creationId xmlns:a16="http://schemas.microsoft.com/office/drawing/2014/main" id="{A3BDAD2D-0F14-77B7-02E9-920930BAF5F8}"/>
              </a:ext>
            </a:extLst>
          </p:cNvPr>
          <p:cNvSpPr txBox="1">
            <a:spLocks/>
          </p:cNvSpPr>
          <p:nvPr/>
        </p:nvSpPr>
        <p:spPr>
          <a:xfrm>
            <a:off x="464970" y="6248500"/>
            <a:ext cx="11145837" cy="85217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buFont typeface="Wingdings" panose="05000000000000000000" pitchFamily="2" charset="2"/>
              <a:buChar char="§"/>
            </a:pPr>
            <a:r>
              <a:rPr lang="en-US" sz="1000" dirty="0">
                <a:solidFill>
                  <a:schemeClr val="tx2"/>
                </a:solidFill>
              </a:rPr>
              <a:t>https://devpost.com/software/ml-for-satellite-anomaly-detection</a:t>
            </a:r>
          </a:p>
        </p:txBody>
      </p:sp>
    </p:spTree>
    <p:extLst>
      <p:ext uri="{BB962C8B-B14F-4D97-AF65-F5344CB8AC3E}">
        <p14:creationId xmlns:p14="http://schemas.microsoft.com/office/powerpoint/2010/main" val="2790919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FB08-25AA-6AF3-215D-01CE5F5380F5}"/>
              </a:ext>
            </a:extLst>
          </p:cNvPr>
          <p:cNvSpPr>
            <a:spLocks noGrp="1"/>
          </p:cNvSpPr>
          <p:nvPr>
            <p:ph type="title"/>
          </p:nvPr>
        </p:nvSpPr>
        <p:spPr/>
        <p:txBody>
          <a:bodyPr>
            <a:normAutofit fontScale="90000"/>
          </a:bodyPr>
          <a:lstStyle/>
          <a:p>
            <a:r>
              <a:rPr lang="en-US" dirty="0"/>
              <a:t>Background: paper/research</a:t>
            </a:r>
          </a:p>
        </p:txBody>
      </p:sp>
      <p:sp>
        <p:nvSpPr>
          <p:cNvPr id="4" name="Slide Number Placeholder 3">
            <a:extLst>
              <a:ext uri="{FF2B5EF4-FFF2-40B4-BE49-F238E27FC236}">
                <a16:creationId xmlns:a16="http://schemas.microsoft.com/office/drawing/2014/main" id="{5DF903B7-3DC3-210E-7E6A-97EB760FD1B2}"/>
              </a:ext>
            </a:extLst>
          </p:cNvPr>
          <p:cNvSpPr>
            <a:spLocks noGrp="1"/>
          </p:cNvSpPr>
          <p:nvPr>
            <p:ph type="sldNum" sz="quarter" idx="12"/>
          </p:nvPr>
        </p:nvSpPr>
        <p:spPr/>
        <p:txBody>
          <a:bodyPr/>
          <a:lstStyle/>
          <a:p>
            <a:fld id="{22B7ED26-1900-4E33-8A0A-8245EC26B835}" type="slidenum">
              <a:rPr lang="en-US" smtClean="0"/>
              <a:t>4</a:t>
            </a:fld>
            <a:endParaRPr lang="en-US" dirty="0"/>
          </a:p>
        </p:txBody>
      </p:sp>
      <p:sp>
        <p:nvSpPr>
          <p:cNvPr id="5" name="Content Placeholder 2">
            <a:extLst>
              <a:ext uri="{FF2B5EF4-FFF2-40B4-BE49-F238E27FC236}">
                <a16:creationId xmlns:a16="http://schemas.microsoft.com/office/drawing/2014/main" id="{85F211B4-C1F0-48E9-6844-BE0C9C014A04}"/>
              </a:ext>
            </a:extLst>
          </p:cNvPr>
          <p:cNvSpPr txBox="1">
            <a:spLocks/>
          </p:cNvSpPr>
          <p:nvPr/>
        </p:nvSpPr>
        <p:spPr>
          <a:xfrm>
            <a:off x="1046163" y="2298700"/>
            <a:ext cx="11145837" cy="450056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He, J.; Cheng, Z.; Guo, B. Anomaly Detection in Satellite Telemetry Data Using a Sparse Feature-Based Method. Sensors 2022, 22, 6358. https://doi.org/10.3390/ s22176358 </a:t>
            </a:r>
          </a:p>
        </p:txBody>
      </p:sp>
      <p:pic>
        <p:nvPicPr>
          <p:cNvPr id="6" name="Picture 5">
            <a:extLst>
              <a:ext uri="{FF2B5EF4-FFF2-40B4-BE49-F238E27FC236}">
                <a16:creationId xmlns:a16="http://schemas.microsoft.com/office/drawing/2014/main" id="{8E88990B-004B-E1F0-869E-6393D19348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93742" y="1321415"/>
            <a:ext cx="7517066" cy="4377947"/>
          </a:xfrm>
          <a:prstGeom prst="rect">
            <a:avLst/>
          </a:prstGeom>
        </p:spPr>
      </p:pic>
      <p:pic>
        <p:nvPicPr>
          <p:cNvPr id="7" name="Picture 6">
            <a:extLst>
              <a:ext uri="{FF2B5EF4-FFF2-40B4-BE49-F238E27FC236}">
                <a16:creationId xmlns:a16="http://schemas.microsoft.com/office/drawing/2014/main" id="{D5432979-0BF3-6DC5-36E8-76892C3B28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1192" y="1170949"/>
            <a:ext cx="3736906" cy="4678878"/>
          </a:xfrm>
          <a:prstGeom prst="rect">
            <a:avLst/>
          </a:prstGeom>
        </p:spPr>
      </p:pic>
    </p:spTree>
    <p:extLst>
      <p:ext uri="{BB962C8B-B14F-4D97-AF65-F5344CB8AC3E}">
        <p14:creationId xmlns:p14="http://schemas.microsoft.com/office/powerpoint/2010/main" val="378992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5CAD-6671-5F20-6743-67F9ED9C958C}"/>
              </a:ext>
            </a:extLst>
          </p:cNvPr>
          <p:cNvSpPr>
            <a:spLocks noGrp="1"/>
          </p:cNvSpPr>
          <p:nvPr>
            <p:ph type="title"/>
          </p:nvPr>
        </p:nvSpPr>
        <p:spPr/>
        <p:txBody>
          <a:bodyPr>
            <a:normAutofit fontScale="90000"/>
          </a:bodyPr>
          <a:lstStyle/>
          <a:p>
            <a:r>
              <a:rPr lang="en-US" dirty="0"/>
              <a:t>Background: Original motivation</a:t>
            </a:r>
          </a:p>
        </p:txBody>
      </p:sp>
      <p:sp>
        <p:nvSpPr>
          <p:cNvPr id="3" name="Content Placeholder 2">
            <a:extLst>
              <a:ext uri="{FF2B5EF4-FFF2-40B4-BE49-F238E27FC236}">
                <a16:creationId xmlns:a16="http://schemas.microsoft.com/office/drawing/2014/main" id="{4310C788-906E-D034-08B5-9167A5C8BDB9}"/>
              </a:ext>
            </a:extLst>
          </p:cNvPr>
          <p:cNvSpPr>
            <a:spLocks noGrp="1"/>
          </p:cNvSpPr>
          <p:nvPr>
            <p:ph idx="1"/>
          </p:nvPr>
        </p:nvSpPr>
        <p:spPr>
          <a:xfrm>
            <a:off x="581191" y="1246909"/>
            <a:ext cx="6466531" cy="5106389"/>
          </a:xfrm>
        </p:spPr>
        <p:txBody>
          <a:bodyPr anchor="t">
            <a:normAutofit fontScale="92500" lnSpcReduction="10000"/>
          </a:bodyPr>
          <a:lstStyle/>
          <a:p>
            <a:r>
              <a:rPr lang="en-US" sz="1600" dirty="0"/>
              <a:t>Spacecraft have onboard anomaly responses for most known failure cases to safe the vehicle</a:t>
            </a:r>
          </a:p>
          <a:p>
            <a:pPr lvl="1"/>
            <a:r>
              <a:rPr lang="en-US" sz="1400" dirty="0"/>
              <a:t>Normally low/high, red/yellow limits set for certain monitors with corresponding response (either automatic or visual alarm)</a:t>
            </a:r>
          </a:p>
          <a:p>
            <a:r>
              <a:rPr lang="en-US" sz="1600" dirty="0"/>
              <a:t>Some anomalies can be hard to predict, and multiple components can react slightly out of family to create larger issue</a:t>
            </a:r>
          </a:p>
          <a:p>
            <a:r>
              <a:rPr lang="en-US" sz="1600" dirty="0"/>
              <a:t>Benefits of utilizing machine learning for spacecraft:</a:t>
            </a:r>
          </a:p>
          <a:p>
            <a:pPr lvl="1"/>
            <a:r>
              <a:rPr lang="en-US" sz="1400" dirty="0"/>
              <a:t>Prevents loss of mission over potentially high priority targets</a:t>
            </a:r>
          </a:p>
          <a:p>
            <a:pPr lvl="2"/>
            <a:r>
              <a:rPr lang="en-US" sz="1200" dirty="0"/>
              <a:t>Automatic response would limit both downtime and human interaction </a:t>
            </a:r>
          </a:p>
          <a:p>
            <a:pPr lvl="2"/>
            <a:r>
              <a:rPr lang="en-US" sz="1200" dirty="0"/>
              <a:t>Higher award/incentive fees for lower mission outage percentage</a:t>
            </a:r>
          </a:p>
          <a:p>
            <a:pPr lvl="1"/>
            <a:r>
              <a:rPr lang="en-US" sz="1400" dirty="0"/>
              <a:t>Limits time spent by operators and factory investigating and implementing a fix</a:t>
            </a:r>
          </a:p>
          <a:p>
            <a:pPr lvl="2"/>
            <a:r>
              <a:rPr lang="en-US" sz="1200" dirty="0"/>
              <a:t>Depending on program and customer, recovery can take anywhere from a few hours to multiple days</a:t>
            </a:r>
          </a:p>
          <a:p>
            <a:pPr lvl="1"/>
            <a:r>
              <a:rPr lang="en-US" sz="1400" dirty="0"/>
              <a:t>Predict future anomalous conditions and potentially react before an issue were to occur </a:t>
            </a:r>
          </a:p>
          <a:p>
            <a:pPr lvl="1"/>
            <a:r>
              <a:rPr lang="en-US" sz="1400" dirty="0"/>
              <a:t>Some programs have multiple vehicles on orbit meaning there is a plethora of historical training data available</a:t>
            </a:r>
          </a:p>
          <a:p>
            <a:r>
              <a:rPr lang="en-US" sz="1600" dirty="0"/>
              <a:t>Goal: Utilize ARIMA &amp; OCSVM to create a hybrid anomaly detection method and compare results with other common algorithms/methods </a:t>
            </a:r>
          </a:p>
          <a:p>
            <a:endParaRPr lang="en-US" sz="1600" dirty="0"/>
          </a:p>
          <a:p>
            <a:pPr lvl="1"/>
            <a:endParaRPr lang="en-US" sz="1400" dirty="0"/>
          </a:p>
          <a:p>
            <a:endParaRPr lang="en-US" sz="1600" dirty="0"/>
          </a:p>
        </p:txBody>
      </p:sp>
      <p:sp>
        <p:nvSpPr>
          <p:cNvPr id="4" name="Slide Number Placeholder 3">
            <a:extLst>
              <a:ext uri="{FF2B5EF4-FFF2-40B4-BE49-F238E27FC236}">
                <a16:creationId xmlns:a16="http://schemas.microsoft.com/office/drawing/2014/main" id="{37AC94E9-9979-61E5-4AE0-534554DDE1A7}"/>
              </a:ext>
            </a:extLst>
          </p:cNvPr>
          <p:cNvSpPr>
            <a:spLocks noGrp="1"/>
          </p:cNvSpPr>
          <p:nvPr>
            <p:ph type="sldNum" sz="quarter" idx="12"/>
          </p:nvPr>
        </p:nvSpPr>
        <p:spPr>
          <a:xfrm>
            <a:off x="11139492" y="6492875"/>
            <a:ext cx="1052508" cy="365125"/>
          </a:xfrm>
        </p:spPr>
        <p:txBody>
          <a:bodyPr/>
          <a:lstStyle/>
          <a:p>
            <a:fld id="{22B7ED26-1900-4E33-8A0A-8245EC26B835}" type="slidenum">
              <a:rPr lang="en-US" smtClean="0"/>
              <a:t>5</a:t>
            </a:fld>
            <a:endParaRPr lang="en-US" dirty="0"/>
          </a:p>
        </p:txBody>
      </p:sp>
      <p:grpSp>
        <p:nvGrpSpPr>
          <p:cNvPr id="13" name="Group 12">
            <a:extLst>
              <a:ext uri="{FF2B5EF4-FFF2-40B4-BE49-F238E27FC236}">
                <a16:creationId xmlns:a16="http://schemas.microsoft.com/office/drawing/2014/main" id="{61E0F0AF-8334-794C-6EB5-6129E3AFB5FE}"/>
              </a:ext>
            </a:extLst>
          </p:cNvPr>
          <p:cNvGrpSpPr/>
          <p:nvPr/>
        </p:nvGrpSpPr>
        <p:grpSpPr>
          <a:xfrm>
            <a:off x="6858404" y="1790704"/>
            <a:ext cx="5265172" cy="4018797"/>
            <a:chOff x="6926828" y="1779038"/>
            <a:chExt cx="5265172" cy="4018797"/>
          </a:xfrm>
        </p:grpSpPr>
        <p:pic>
          <p:nvPicPr>
            <p:cNvPr id="7" name="Picture 6">
              <a:extLst>
                <a:ext uri="{FF2B5EF4-FFF2-40B4-BE49-F238E27FC236}">
                  <a16:creationId xmlns:a16="http://schemas.microsoft.com/office/drawing/2014/main" id="{F78643E1-4C08-6EC9-CC6E-2C14CC98FB39}"/>
                </a:ext>
              </a:extLst>
            </p:cNvPr>
            <p:cNvPicPr>
              <a:picLocks noChangeAspect="1"/>
            </p:cNvPicPr>
            <p:nvPr/>
          </p:nvPicPr>
          <p:blipFill>
            <a:blip r:embed="rId2"/>
            <a:stretch>
              <a:fillRect/>
            </a:stretch>
          </p:blipFill>
          <p:spPr>
            <a:xfrm>
              <a:off x="6926828" y="1779038"/>
              <a:ext cx="5265172" cy="4018797"/>
            </a:xfrm>
            <a:prstGeom prst="rect">
              <a:avLst/>
            </a:prstGeom>
          </p:spPr>
        </p:pic>
        <p:sp>
          <p:nvSpPr>
            <p:cNvPr id="8" name="Oval 7">
              <a:extLst>
                <a:ext uri="{FF2B5EF4-FFF2-40B4-BE49-F238E27FC236}">
                  <a16:creationId xmlns:a16="http://schemas.microsoft.com/office/drawing/2014/main" id="{3C6C6041-0F99-B42A-8F60-18BAA72B992F}"/>
                </a:ext>
              </a:extLst>
            </p:cNvPr>
            <p:cNvSpPr/>
            <p:nvPr/>
          </p:nvSpPr>
          <p:spPr>
            <a:xfrm>
              <a:off x="9989976" y="2307771"/>
              <a:ext cx="174171" cy="167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3759A86-BC55-34E0-5790-8A474C606F09}"/>
                </a:ext>
              </a:extLst>
            </p:cNvPr>
            <p:cNvCxnSpPr>
              <a:cxnSpLocks/>
            </p:cNvCxnSpPr>
            <p:nvPr/>
          </p:nvCxnSpPr>
          <p:spPr>
            <a:xfrm flipH="1" flipV="1">
              <a:off x="10164147" y="2475722"/>
              <a:ext cx="441649" cy="342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D6E34D4-38F9-5DBB-5E55-F057D15E9FA1}"/>
                </a:ext>
              </a:extLst>
            </p:cNvPr>
            <p:cNvSpPr txBox="1"/>
            <p:nvPr/>
          </p:nvSpPr>
          <p:spPr>
            <a:xfrm>
              <a:off x="10226351" y="2749866"/>
              <a:ext cx="1573763" cy="276999"/>
            </a:xfrm>
            <a:prstGeom prst="rect">
              <a:avLst/>
            </a:prstGeom>
            <a:noFill/>
          </p:spPr>
          <p:txBody>
            <a:bodyPr wrap="square" rtlCol="0">
              <a:spAutoFit/>
            </a:bodyPr>
            <a:lstStyle/>
            <a:p>
              <a:r>
                <a:rPr lang="en-US" sz="1200" dirty="0"/>
                <a:t>Anomaly</a:t>
              </a:r>
            </a:p>
          </p:txBody>
        </p:sp>
      </p:grpSp>
    </p:spTree>
    <p:extLst>
      <p:ext uri="{BB962C8B-B14F-4D97-AF65-F5344CB8AC3E}">
        <p14:creationId xmlns:p14="http://schemas.microsoft.com/office/powerpoint/2010/main" val="2880271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B61C-4301-D070-A20C-8ADF50A1B4CB}"/>
              </a:ext>
            </a:extLst>
          </p:cNvPr>
          <p:cNvSpPr>
            <a:spLocks noGrp="1"/>
          </p:cNvSpPr>
          <p:nvPr>
            <p:ph type="title"/>
          </p:nvPr>
        </p:nvSpPr>
        <p:spPr/>
        <p:txBody>
          <a:bodyPr>
            <a:normAutofit fontScale="90000"/>
          </a:bodyPr>
          <a:lstStyle/>
          <a:p>
            <a:r>
              <a:rPr lang="en-US" dirty="0"/>
              <a:t>Background: anomaly definition</a:t>
            </a:r>
          </a:p>
        </p:txBody>
      </p:sp>
      <p:sp>
        <p:nvSpPr>
          <p:cNvPr id="3" name="Content Placeholder 2">
            <a:extLst>
              <a:ext uri="{FF2B5EF4-FFF2-40B4-BE49-F238E27FC236}">
                <a16:creationId xmlns:a16="http://schemas.microsoft.com/office/drawing/2014/main" id="{0C93C4B5-A7BA-2072-EF8A-1E0517E27ADF}"/>
              </a:ext>
            </a:extLst>
          </p:cNvPr>
          <p:cNvSpPr>
            <a:spLocks noGrp="1"/>
          </p:cNvSpPr>
          <p:nvPr>
            <p:ph idx="1"/>
          </p:nvPr>
        </p:nvSpPr>
        <p:spPr/>
        <p:txBody>
          <a:bodyPr/>
          <a:lstStyle/>
          <a:p>
            <a:r>
              <a:rPr lang="en-US" dirty="0"/>
              <a:t>Types of anomalies</a:t>
            </a:r>
          </a:p>
          <a:p>
            <a:pPr lvl="1"/>
            <a:r>
              <a:rPr lang="en-US" dirty="0"/>
              <a:t>Single sample transient anomaly; small group of points that are noticeably different from surrounding data (2)</a:t>
            </a:r>
          </a:p>
          <a:p>
            <a:pPr lvl="1"/>
            <a:r>
              <a:rPr lang="en-US" dirty="0"/>
              <a:t>Collective anomaly; group of points that do not exceed threshold(s) but together are irregular (1, 3, and 5)</a:t>
            </a:r>
          </a:p>
          <a:p>
            <a:pPr lvl="1"/>
            <a:r>
              <a:rPr lang="en-US" dirty="0"/>
              <a:t>Contextual anomaly; anomalous points only in a certain context (6)</a:t>
            </a:r>
          </a:p>
          <a:p>
            <a:pPr lvl="1"/>
            <a:r>
              <a:rPr lang="en-US" dirty="0"/>
              <a:t>Correlation anomaly; occurs when correlation between parameters change (4 and 7)</a:t>
            </a:r>
          </a:p>
        </p:txBody>
      </p:sp>
      <p:sp>
        <p:nvSpPr>
          <p:cNvPr id="4" name="Slide Number Placeholder 3">
            <a:extLst>
              <a:ext uri="{FF2B5EF4-FFF2-40B4-BE49-F238E27FC236}">
                <a16:creationId xmlns:a16="http://schemas.microsoft.com/office/drawing/2014/main" id="{F3C62EEF-08CC-4E6A-2BA3-A25E707C1F8F}"/>
              </a:ext>
            </a:extLst>
          </p:cNvPr>
          <p:cNvSpPr>
            <a:spLocks noGrp="1"/>
          </p:cNvSpPr>
          <p:nvPr>
            <p:ph type="sldNum" sz="quarter" idx="12"/>
          </p:nvPr>
        </p:nvSpPr>
        <p:spPr/>
        <p:txBody>
          <a:bodyPr/>
          <a:lstStyle/>
          <a:p>
            <a:fld id="{22B7ED26-1900-4E33-8A0A-8245EC26B835}" type="slidenum">
              <a:rPr lang="en-US" smtClean="0"/>
              <a:t>6</a:t>
            </a:fld>
            <a:endParaRPr lang="en-US" dirty="0"/>
          </a:p>
        </p:txBody>
      </p:sp>
      <p:pic>
        <p:nvPicPr>
          <p:cNvPr id="6" name="Picture 5">
            <a:extLst>
              <a:ext uri="{FF2B5EF4-FFF2-40B4-BE49-F238E27FC236}">
                <a16:creationId xmlns:a16="http://schemas.microsoft.com/office/drawing/2014/main" id="{07ABA10F-28E0-4C33-C505-866A49DAAC08}"/>
              </a:ext>
            </a:extLst>
          </p:cNvPr>
          <p:cNvPicPr>
            <a:picLocks noChangeAspect="1"/>
          </p:cNvPicPr>
          <p:nvPr/>
        </p:nvPicPr>
        <p:blipFill>
          <a:blip r:embed="rId2"/>
          <a:stretch>
            <a:fillRect/>
          </a:stretch>
        </p:blipFill>
        <p:spPr>
          <a:xfrm>
            <a:off x="3414711" y="3244808"/>
            <a:ext cx="5362575" cy="3476625"/>
          </a:xfrm>
          <a:prstGeom prst="rect">
            <a:avLst/>
          </a:prstGeom>
        </p:spPr>
      </p:pic>
    </p:spTree>
    <p:extLst>
      <p:ext uri="{BB962C8B-B14F-4D97-AF65-F5344CB8AC3E}">
        <p14:creationId xmlns:p14="http://schemas.microsoft.com/office/powerpoint/2010/main" val="34945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E896-0CC1-2F0A-6825-5FD6AB52456F}"/>
              </a:ext>
            </a:extLst>
          </p:cNvPr>
          <p:cNvSpPr>
            <a:spLocks noGrp="1"/>
          </p:cNvSpPr>
          <p:nvPr>
            <p:ph type="title"/>
          </p:nvPr>
        </p:nvSpPr>
        <p:spPr/>
        <p:txBody>
          <a:bodyPr>
            <a:normAutofit fontScale="90000"/>
          </a:bodyPr>
          <a:lstStyle/>
          <a:p>
            <a:r>
              <a:rPr lang="en-US" sz="2500" dirty="0"/>
              <a:t>Auto Regressive Integrated Moving Average (ARIMA)</a:t>
            </a:r>
          </a:p>
        </p:txBody>
      </p:sp>
      <p:sp>
        <p:nvSpPr>
          <p:cNvPr id="3" name="Content Placeholder 2">
            <a:extLst>
              <a:ext uri="{FF2B5EF4-FFF2-40B4-BE49-F238E27FC236}">
                <a16:creationId xmlns:a16="http://schemas.microsoft.com/office/drawing/2014/main" id="{19BED56D-9AFF-CD7B-5C5F-D93BC7510EBC}"/>
              </a:ext>
            </a:extLst>
          </p:cNvPr>
          <p:cNvSpPr>
            <a:spLocks noGrp="1"/>
          </p:cNvSpPr>
          <p:nvPr>
            <p:ph idx="1"/>
          </p:nvPr>
        </p:nvSpPr>
        <p:spPr>
          <a:xfrm>
            <a:off x="581193" y="1246909"/>
            <a:ext cx="11567264" cy="5106389"/>
          </a:xfrm>
        </p:spPr>
        <p:txBody>
          <a:bodyPr/>
          <a:lstStyle/>
          <a:p>
            <a:r>
              <a:rPr lang="en-US" dirty="0"/>
              <a:t>Most machine learning algorithms struggle with time series data</a:t>
            </a:r>
          </a:p>
          <a:p>
            <a:pPr lvl="1"/>
            <a:r>
              <a:rPr lang="en-US" dirty="0"/>
              <a:t>Prone to overfitting, generally time series datasets are small compared to common ML uses (image data, voice data, </a:t>
            </a:r>
            <a:r>
              <a:rPr lang="en-US" dirty="0" err="1"/>
              <a:t>etc</a:t>
            </a:r>
            <a:r>
              <a:rPr lang="en-US" dirty="0"/>
              <a:t>)</a:t>
            </a:r>
          </a:p>
          <a:p>
            <a:r>
              <a:rPr lang="en-US" dirty="0"/>
              <a:t>ARIMA is a statistical based model specifically for forecasting time series data</a:t>
            </a:r>
          </a:p>
          <a:p>
            <a:r>
              <a:rPr lang="en-US" dirty="0"/>
              <a:t>3 input hyperparameters (with 3 additional but same parameters for seasonal or SARIMA modeling)</a:t>
            </a:r>
          </a:p>
          <a:p>
            <a:pPr lvl="1"/>
            <a:r>
              <a:rPr lang="en-US" dirty="0"/>
              <a:t>p = order of auto-regressive model</a:t>
            </a:r>
          </a:p>
          <a:p>
            <a:pPr lvl="1"/>
            <a:r>
              <a:rPr lang="en-US" dirty="0"/>
              <a:t>d = order of first-differencing </a:t>
            </a:r>
          </a:p>
          <a:p>
            <a:pPr lvl="1"/>
            <a:r>
              <a:rPr lang="en-US" dirty="0"/>
              <a:t>q = order of moving-average model</a:t>
            </a:r>
          </a:p>
          <a:p>
            <a:r>
              <a:rPr lang="en-US" dirty="0"/>
              <a:t>ARIMA works best with stationary data, meaning that most inputs will need to be differenced before running model</a:t>
            </a:r>
          </a:p>
          <a:p>
            <a:pPr lvl="1"/>
            <a:r>
              <a:rPr lang="en-US" dirty="0"/>
              <a:t>Augmented Dickey-Fuller (ADF) test checks for stationary data by looking if a unit root is present in the data</a:t>
            </a:r>
          </a:p>
          <a:p>
            <a:endParaRPr lang="en-US" dirty="0"/>
          </a:p>
        </p:txBody>
      </p:sp>
      <p:sp>
        <p:nvSpPr>
          <p:cNvPr id="4" name="Slide Number Placeholder 3">
            <a:extLst>
              <a:ext uri="{FF2B5EF4-FFF2-40B4-BE49-F238E27FC236}">
                <a16:creationId xmlns:a16="http://schemas.microsoft.com/office/drawing/2014/main" id="{4BAF5B31-A170-1577-397F-E759F3641745}"/>
              </a:ext>
            </a:extLst>
          </p:cNvPr>
          <p:cNvSpPr>
            <a:spLocks noGrp="1"/>
          </p:cNvSpPr>
          <p:nvPr>
            <p:ph type="sldNum" sz="quarter" idx="12"/>
          </p:nvPr>
        </p:nvSpPr>
        <p:spPr/>
        <p:txBody>
          <a:bodyPr/>
          <a:lstStyle/>
          <a:p>
            <a:fld id="{22B7ED26-1900-4E33-8A0A-8245EC26B835}" type="slidenum">
              <a:rPr lang="en-US" smtClean="0"/>
              <a:t>7</a:t>
            </a:fld>
            <a:endParaRPr lang="en-US" dirty="0"/>
          </a:p>
        </p:txBody>
      </p:sp>
      <p:pic>
        <p:nvPicPr>
          <p:cNvPr id="8" name="Picture 7">
            <a:extLst>
              <a:ext uri="{FF2B5EF4-FFF2-40B4-BE49-F238E27FC236}">
                <a16:creationId xmlns:a16="http://schemas.microsoft.com/office/drawing/2014/main" id="{B46EF919-4E60-8C4E-4173-6FA0D696121C}"/>
              </a:ext>
            </a:extLst>
          </p:cNvPr>
          <p:cNvPicPr>
            <a:picLocks noChangeAspect="1"/>
          </p:cNvPicPr>
          <p:nvPr/>
        </p:nvPicPr>
        <p:blipFill>
          <a:blip r:embed="rId2"/>
          <a:stretch>
            <a:fillRect/>
          </a:stretch>
        </p:blipFill>
        <p:spPr>
          <a:xfrm>
            <a:off x="4380731" y="3029452"/>
            <a:ext cx="3857625" cy="695325"/>
          </a:xfrm>
          <a:prstGeom prst="rect">
            <a:avLst/>
          </a:prstGeom>
        </p:spPr>
      </p:pic>
      <p:pic>
        <p:nvPicPr>
          <p:cNvPr id="1026" name="Picture 2" descr="Flow chart of ARIMA model. | Download Scientific Diagram">
            <a:extLst>
              <a:ext uri="{FF2B5EF4-FFF2-40B4-BE49-F238E27FC236}">
                <a16:creationId xmlns:a16="http://schemas.microsoft.com/office/drawing/2014/main" id="{A1C21236-94CE-AD5A-83E0-1067F54DE20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5276" y="4725766"/>
            <a:ext cx="4561448" cy="19802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024D3E-42F9-FD84-4508-3C4770F6D02E}"/>
              </a:ext>
            </a:extLst>
          </p:cNvPr>
          <p:cNvSpPr txBox="1"/>
          <p:nvPr/>
        </p:nvSpPr>
        <p:spPr>
          <a:xfrm>
            <a:off x="3815276" y="6705971"/>
            <a:ext cx="4712904" cy="200055"/>
          </a:xfrm>
          <a:prstGeom prst="rect">
            <a:avLst/>
          </a:prstGeom>
          <a:noFill/>
        </p:spPr>
        <p:txBody>
          <a:bodyPr wrap="square">
            <a:spAutoFit/>
          </a:bodyPr>
          <a:lstStyle/>
          <a:p>
            <a:pPr algn="ctr"/>
            <a:r>
              <a:rPr lang="en-US" sz="700" dirty="0"/>
              <a:t>https://www.researchgate.net/publication/336549097_The_application_of_ARIMA_model_in_forecasting_population_data</a:t>
            </a:r>
          </a:p>
        </p:txBody>
      </p:sp>
    </p:spTree>
    <p:extLst>
      <p:ext uri="{BB962C8B-B14F-4D97-AF65-F5344CB8AC3E}">
        <p14:creationId xmlns:p14="http://schemas.microsoft.com/office/powerpoint/2010/main" val="1303687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9F7C-6A1B-8C8A-7AC1-543F5B2BD37B}"/>
              </a:ext>
            </a:extLst>
          </p:cNvPr>
          <p:cNvSpPr>
            <a:spLocks noGrp="1"/>
          </p:cNvSpPr>
          <p:nvPr>
            <p:ph type="title"/>
          </p:nvPr>
        </p:nvSpPr>
        <p:spPr/>
        <p:txBody>
          <a:bodyPr>
            <a:normAutofit fontScale="90000"/>
          </a:bodyPr>
          <a:lstStyle/>
          <a:p>
            <a:r>
              <a:rPr lang="en-US" dirty="0"/>
              <a:t>One Class Support Vector Machine Algorithm (OCSVM)</a:t>
            </a:r>
          </a:p>
        </p:txBody>
      </p:sp>
      <p:sp>
        <p:nvSpPr>
          <p:cNvPr id="3" name="Content Placeholder 2">
            <a:extLst>
              <a:ext uri="{FF2B5EF4-FFF2-40B4-BE49-F238E27FC236}">
                <a16:creationId xmlns:a16="http://schemas.microsoft.com/office/drawing/2014/main" id="{75009DD1-A8E8-B4BF-4AFA-15A6A7322610}"/>
              </a:ext>
            </a:extLst>
          </p:cNvPr>
          <p:cNvSpPr>
            <a:spLocks noGrp="1"/>
          </p:cNvSpPr>
          <p:nvPr>
            <p:ph idx="1"/>
          </p:nvPr>
        </p:nvSpPr>
        <p:spPr>
          <a:xfrm>
            <a:off x="581193" y="1246909"/>
            <a:ext cx="6906200" cy="5106389"/>
          </a:xfrm>
        </p:spPr>
        <p:txBody>
          <a:bodyPr/>
          <a:lstStyle/>
          <a:p>
            <a:r>
              <a:rPr lang="en-US" dirty="0"/>
              <a:t>Once model has been trained and a forecast of data has been generated, potential outliers/anomalies need to be identified</a:t>
            </a:r>
          </a:p>
          <a:p>
            <a:r>
              <a:rPr lang="en-US" dirty="0"/>
              <a:t>Concept:</a:t>
            </a:r>
          </a:p>
          <a:p>
            <a:pPr lvl="1"/>
            <a:r>
              <a:rPr lang="en-US" dirty="0"/>
              <a:t>Unsupervised method maps samples of a higher-dimensional subspace and find a hyperplane separating one-class samples from origin (maximizing distance)</a:t>
            </a:r>
          </a:p>
          <a:p>
            <a:pPr lvl="1"/>
            <a:r>
              <a:rPr lang="en-US" dirty="0"/>
              <a:t>Splits data into positive and negative classes and tries to minimize volume of training data in positive class </a:t>
            </a:r>
          </a:p>
          <a:p>
            <a:r>
              <a:rPr lang="en-US" dirty="0"/>
              <a:t>Advantages:</a:t>
            </a:r>
          </a:p>
          <a:p>
            <a:pPr lvl="1"/>
            <a:r>
              <a:rPr lang="en-US" dirty="0"/>
              <a:t>Highly efficient</a:t>
            </a:r>
          </a:p>
          <a:p>
            <a:pPr lvl="1"/>
            <a:r>
              <a:rPr lang="en-US" dirty="0"/>
              <a:t>Requires few hyperparameters from user</a:t>
            </a:r>
          </a:p>
          <a:p>
            <a:pPr lvl="1"/>
            <a:r>
              <a:rPr lang="en-US" dirty="0"/>
              <a:t>Eliminates need for labelled two-class information during training</a:t>
            </a:r>
          </a:p>
        </p:txBody>
      </p:sp>
      <p:sp>
        <p:nvSpPr>
          <p:cNvPr id="4" name="Slide Number Placeholder 3">
            <a:extLst>
              <a:ext uri="{FF2B5EF4-FFF2-40B4-BE49-F238E27FC236}">
                <a16:creationId xmlns:a16="http://schemas.microsoft.com/office/drawing/2014/main" id="{B4B342EF-1013-325F-8727-082D60D69D44}"/>
              </a:ext>
            </a:extLst>
          </p:cNvPr>
          <p:cNvSpPr>
            <a:spLocks noGrp="1"/>
          </p:cNvSpPr>
          <p:nvPr>
            <p:ph type="sldNum" sz="quarter" idx="12"/>
          </p:nvPr>
        </p:nvSpPr>
        <p:spPr/>
        <p:txBody>
          <a:bodyPr/>
          <a:lstStyle/>
          <a:p>
            <a:fld id="{22B7ED26-1900-4E33-8A0A-8245EC26B835}" type="slidenum">
              <a:rPr lang="en-US" smtClean="0"/>
              <a:t>8</a:t>
            </a:fld>
            <a:endParaRPr lang="en-US" dirty="0"/>
          </a:p>
        </p:txBody>
      </p:sp>
      <p:pic>
        <p:nvPicPr>
          <p:cNvPr id="6" name="Picture 5">
            <a:extLst>
              <a:ext uri="{FF2B5EF4-FFF2-40B4-BE49-F238E27FC236}">
                <a16:creationId xmlns:a16="http://schemas.microsoft.com/office/drawing/2014/main" id="{579A9196-A241-69DF-494C-5CCECDD212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57988" y="1114769"/>
            <a:ext cx="4124325" cy="3200400"/>
          </a:xfrm>
          <a:prstGeom prst="rect">
            <a:avLst/>
          </a:prstGeom>
        </p:spPr>
      </p:pic>
      <p:pic>
        <p:nvPicPr>
          <p:cNvPr id="14" name="Picture 13">
            <a:extLst>
              <a:ext uri="{FF2B5EF4-FFF2-40B4-BE49-F238E27FC236}">
                <a16:creationId xmlns:a16="http://schemas.microsoft.com/office/drawing/2014/main" id="{1D98B677-67A2-4438-1C1E-18D30CF8E0E0}"/>
              </a:ext>
            </a:extLst>
          </p:cNvPr>
          <p:cNvPicPr>
            <a:picLocks noChangeAspect="1"/>
          </p:cNvPicPr>
          <p:nvPr/>
        </p:nvPicPr>
        <p:blipFill>
          <a:blip r:embed="rId4"/>
          <a:stretch>
            <a:fillRect/>
          </a:stretch>
        </p:blipFill>
        <p:spPr>
          <a:xfrm>
            <a:off x="7567855" y="5824887"/>
            <a:ext cx="3426798" cy="571133"/>
          </a:xfrm>
          <a:prstGeom prst="rect">
            <a:avLst/>
          </a:prstGeom>
        </p:spPr>
      </p:pic>
      <p:grpSp>
        <p:nvGrpSpPr>
          <p:cNvPr id="16" name="Group 15">
            <a:extLst>
              <a:ext uri="{FF2B5EF4-FFF2-40B4-BE49-F238E27FC236}">
                <a16:creationId xmlns:a16="http://schemas.microsoft.com/office/drawing/2014/main" id="{9EBC2D29-55B0-AAA1-9321-583445696B55}"/>
              </a:ext>
            </a:extLst>
          </p:cNvPr>
          <p:cNvGrpSpPr/>
          <p:nvPr/>
        </p:nvGrpSpPr>
        <p:grpSpPr>
          <a:xfrm>
            <a:off x="7164676" y="4578220"/>
            <a:ext cx="5027324" cy="622279"/>
            <a:chOff x="417905" y="3967506"/>
            <a:chExt cx="5903726" cy="695325"/>
          </a:xfrm>
        </p:grpSpPr>
        <p:pic>
          <p:nvPicPr>
            <p:cNvPr id="12" name="Picture 11">
              <a:extLst>
                <a:ext uri="{FF2B5EF4-FFF2-40B4-BE49-F238E27FC236}">
                  <a16:creationId xmlns:a16="http://schemas.microsoft.com/office/drawing/2014/main" id="{F510C772-0BBC-A4E5-909E-9252DACBB319}"/>
                </a:ext>
              </a:extLst>
            </p:cNvPr>
            <p:cNvPicPr>
              <a:picLocks noChangeAspect="1"/>
            </p:cNvPicPr>
            <p:nvPr/>
          </p:nvPicPr>
          <p:blipFill>
            <a:blip r:embed="rId5"/>
            <a:stretch>
              <a:fillRect/>
            </a:stretch>
          </p:blipFill>
          <p:spPr>
            <a:xfrm>
              <a:off x="2321131" y="3967506"/>
              <a:ext cx="4000500" cy="695325"/>
            </a:xfrm>
            <a:prstGeom prst="rect">
              <a:avLst/>
            </a:prstGeom>
          </p:spPr>
        </p:pic>
        <p:sp>
          <p:nvSpPr>
            <p:cNvPr id="15" name="TextBox 14">
              <a:extLst>
                <a:ext uri="{FF2B5EF4-FFF2-40B4-BE49-F238E27FC236}">
                  <a16:creationId xmlns:a16="http://schemas.microsoft.com/office/drawing/2014/main" id="{C9F62946-9076-2422-4273-E14CE12D6701}"/>
                </a:ext>
              </a:extLst>
            </p:cNvPr>
            <p:cNvSpPr txBox="1"/>
            <p:nvPr/>
          </p:nvSpPr>
          <p:spPr>
            <a:xfrm>
              <a:off x="417905" y="4262104"/>
              <a:ext cx="2589522" cy="307777"/>
            </a:xfrm>
            <a:prstGeom prst="rect">
              <a:avLst/>
            </a:prstGeom>
            <a:noFill/>
          </p:spPr>
          <p:txBody>
            <a:bodyPr wrap="square" rtlCol="0">
              <a:spAutoFit/>
            </a:bodyPr>
            <a:lstStyle/>
            <a:p>
              <a:r>
                <a:rPr lang="en-US" sz="1200" i="1" dirty="0"/>
                <a:t>Hyperplane found by solving: </a:t>
              </a:r>
            </a:p>
          </p:txBody>
        </p:sp>
      </p:grpSp>
      <p:sp>
        <p:nvSpPr>
          <p:cNvPr id="7" name="TextBox 6">
            <a:extLst>
              <a:ext uri="{FF2B5EF4-FFF2-40B4-BE49-F238E27FC236}">
                <a16:creationId xmlns:a16="http://schemas.microsoft.com/office/drawing/2014/main" id="{51747F25-8D8D-4759-2153-DDAA5CBC86FC}"/>
              </a:ext>
            </a:extLst>
          </p:cNvPr>
          <p:cNvSpPr txBox="1"/>
          <p:nvPr/>
        </p:nvSpPr>
        <p:spPr>
          <a:xfrm>
            <a:off x="7567855" y="4315169"/>
            <a:ext cx="4201158" cy="246221"/>
          </a:xfrm>
          <a:prstGeom prst="rect">
            <a:avLst/>
          </a:prstGeom>
          <a:noFill/>
        </p:spPr>
        <p:txBody>
          <a:bodyPr wrap="square">
            <a:spAutoFit/>
          </a:bodyPr>
          <a:lstStyle/>
          <a:p>
            <a:pPr algn="ctr"/>
            <a:r>
              <a:rPr lang="en-US" sz="500" dirty="0"/>
              <a:t>https://www.researchgate.net/publication/362912442_Anomaly_Detection_in_Satellite_Telemetry_Data_Using_a_Sparse_Feature-Based_Method/figures?lo=1</a:t>
            </a:r>
          </a:p>
        </p:txBody>
      </p:sp>
    </p:spTree>
    <p:extLst>
      <p:ext uri="{BB962C8B-B14F-4D97-AF65-F5344CB8AC3E}">
        <p14:creationId xmlns:p14="http://schemas.microsoft.com/office/powerpoint/2010/main" val="278709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FF0E-BB0B-815A-24F9-963DEB01E956}"/>
              </a:ext>
            </a:extLst>
          </p:cNvPr>
          <p:cNvSpPr>
            <a:spLocks noGrp="1"/>
          </p:cNvSpPr>
          <p:nvPr>
            <p:ph type="title"/>
          </p:nvPr>
        </p:nvSpPr>
        <p:spPr/>
        <p:txBody>
          <a:bodyPr>
            <a:normAutofit fontScale="90000"/>
          </a:bodyPr>
          <a:lstStyle/>
          <a:p>
            <a:r>
              <a:rPr lang="en-US" dirty="0"/>
              <a:t>Additional ML models used for forecasting</a:t>
            </a:r>
          </a:p>
        </p:txBody>
      </p:sp>
      <p:sp>
        <p:nvSpPr>
          <p:cNvPr id="3" name="Content Placeholder 2">
            <a:extLst>
              <a:ext uri="{FF2B5EF4-FFF2-40B4-BE49-F238E27FC236}">
                <a16:creationId xmlns:a16="http://schemas.microsoft.com/office/drawing/2014/main" id="{8BB0F28C-56A7-3401-2A28-FAB9D53F1FE0}"/>
              </a:ext>
            </a:extLst>
          </p:cNvPr>
          <p:cNvSpPr>
            <a:spLocks noGrp="1"/>
          </p:cNvSpPr>
          <p:nvPr>
            <p:ph idx="1"/>
          </p:nvPr>
        </p:nvSpPr>
        <p:spPr>
          <a:xfrm>
            <a:off x="481668" y="1246909"/>
            <a:ext cx="4911427" cy="5106389"/>
          </a:xfrm>
        </p:spPr>
        <p:txBody>
          <a:bodyPr>
            <a:normAutofit fontScale="92500" lnSpcReduction="10000"/>
          </a:bodyPr>
          <a:lstStyle/>
          <a:p>
            <a:r>
              <a:rPr lang="en-US" sz="1600" dirty="0"/>
              <a:t>Several deep learning methods used to compare with ARIMA results:</a:t>
            </a:r>
          </a:p>
          <a:p>
            <a:r>
              <a:rPr lang="en-US" sz="1600" dirty="0"/>
              <a:t>Convolutional neural network (CNN):</a:t>
            </a:r>
          </a:p>
          <a:p>
            <a:pPr lvl="1"/>
            <a:r>
              <a:rPr lang="en-US" sz="1400" dirty="0"/>
              <a:t>Artificial neural network which uses convolution (extra function output that describes shape of input functions) instead of matrix manipulation </a:t>
            </a:r>
          </a:p>
          <a:p>
            <a:pPr lvl="1"/>
            <a:r>
              <a:rPr lang="en-US" sz="1400" dirty="0"/>
              <a:t>Made up of Input/Hidden/Output layers with the hidden layers performing convolutions. Also called Convolutional/Pooling/Full-Connected layers</a:t>
            </a:r>
          </a:p>
          <a:p>
            <a:r>
              <a:rPr lang="en-US" sz="1600" dirty="0"/>
              <a:t>Long Short Term Memory (LSTM):</a:t>
            </a:r>
          </a:p>
          <a:p>
            <a:pPr lvl="1"/>
            <a:r>
              <a:rPr lang="en-US" sz="1400" dirty="0"/>
              <a:t>Artificial neural network which improves on RNN architecture</a:t>
            </a:r>
          </a:p>
          <a:p>
            <a:pPr lvl="1"/>
            <a:r>
              <a:rPr lang="en-US" sz="1400" dirty="0"/>
              <a:t>Able to learn, unlearn, and retain information with each state change</a:t>
            </a:r>
          </a:p>
          <a:p>
            <a:pPr lvl="1"/>
            <a:r>
              <a:rPr lang="en-US" sz="1400" dirty="0"/>
              <a:t>Forget/Input/Output gates control “direction” of data</a:t>
            </a:r>
          </a:p>
          <a:p>
            <a:r>
              <a:rPr lang="en-US" sz="1600" dirty="0"/>
              <a:t>Support Vector Regression (SVR):</a:t>
            </a:r>
          </a:p>
          <a:p>
            <a:pPr lvl="1"/>
            <a:r>
              <a:rPr lang="en-US" sz="1400" dirty="0"/>
              <a:t>Very similar to OCSVM, but is a regression model whereas OCSVM is a classifier</a:t>
            </a:r>
          </a:p>
          <a:p>
            <a:pPr lvl="1"/>
            <a:r>
              <a:rPr lang="en-US" sz="1400" dirty="0"/>
              <a:t>Finds optimal hyperplane which passes through as many data points as possible while minimizing the prediction error</a:t>
            </a:r>
          </a:p>
        </p:txBody>
      </p:sp>
      <p:sp>
        <p:nvSpPr>
          <p:cNvPr id="4" name="Slide Number Placeholder 3">
            <a:extLst>
              <a:ext uri="{FF2B5EF4-FFF2-40B4-BE49-F238E27FC236}">
                <a16:creationId xmlns:a16="http://schemas.microsoft.com/office/drawing/2014/main" id="{FF2C6A0F-CD4B-A640-D217-EC51D8A9BD0B}"/>
              </a:ext>
            </a:extLst>
          </p:cNvPr>
          <p:cNvSpPr>
            <a:spLocks noGrp="1"/>
          </p:cNvSpPr>
          <p:nvPr>
            <p:ph type="sldNum" sz="quarter" idx="12"/>
          </p:nvPr>
        </p:nvSpPr>
        <p:spPr/>
        <p:txBody>
          <a:bodyPr/>
          <a:lstStyle/>
          <a:p>
            <a:fld id="{22B7ED26-1900-4E33-8A0A-8245EC26B835}" type="slidenum">
              <a:rPr lang="en-US" smtClean="0"/>
              <a:t>9</a:t>
            </a:fld>
            <a:endParaRPr lang="en-US" dirty="0"/>
          </a:p>
        </p:txBody>
      </p:sp>
      <p:pic>
        <p:nvPicPr>
          <p:cNvPr id="2052" name="Picture 4" descr="LSTM Architecture | Understanding the LSTM Architecture">
            <a:extLst>
              <a:ext uri="{FF2B5EF4-FFF2-40B4-BE49-F238E27FC236}">
                <a16:creationId xmlns:a16="http://schemas.microsoft.com/office/drawing/2014/main" id="{4FFAF1FF-4E3D-A620-1C9D-080605BD5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620" y="1430191"/>
            <a:ext cx="3373051" cy="19408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hematic diagram of a basic convolutional neural network (CNN)... |  Download Scientific Diagram">
            <a:extLst>
              <a:ext uri="{FF2B5EF4-FFF2-40B4-BE49-F238E27FC236}">
                <a16:creationId xmlns:a16="http://schemas.microsoft.com/office/drawing/2014/main" id="{F52A3141-38BF-6790-4D07-1E4014BD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78" y="3611240"/>
            <a:ext cx="5534025" cy="27336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75178F4-42CC-A7F7-5FFE-77D74D996313}"/>
              </a:ext>
            </a:extLst>
          </p:cNvPr>
          <p:cNvGrpSpPr/>
          <p:nvPr/>
        </p:nvGrpSpPr>
        <p:grpSpPr>
          <a:xfrm>
            <a:off x="8965196" y="1403027"/>
            <a:ext cx="3176346" cy="2083926"/>
            <a:chOff x="8965196" y="1403027"/>
            <a:chExt cx="3176346" cy="2083926"/>
          </a:xfrm>
        </p:grpSpPr>
        <p:pic>
          <p:nvPicPr>
            <p:cNvPr id="2050" name="Picture 2" descr="Machine Learning: Support Vector Regression (SVR) | by Reetesh Kumar |  Analytics Vidhya | Medium">
              <a:extLst>
                <a:ext uri="{FF2B5EF4-FFF2-40B4-BE49-F238E27FC236}">
                  <a16:creationId xmlns:a16="http://schemas.microsoft.com/office/drawing/2014/main" id="{826BA479-D476-66D0-A6BC-4B645CDA7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196" y="1403027"/>
              <a:ext cx="3125889" cy="2083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850EA88-8777-152C-07E3-7E283DBE4FBD}"/>
                </a:ext>
              </a:extLst>
            </p:cNvPr>
            <p:cNvSpPr/>
            <p:nvPr/>
          </p:nvSpPr>
          <p:spPr>
            <a:xfrm>
              <a:off x="11610808" y="1586204"/>
              <a:ext cx="530734" cy="441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BD00DECC-7EC4-7015-510A-6BF5A3DEF37B}"/>
              </a:ext>
            </a:extLst>
          </p:cNvPr>
          <p:cNvSpPr txBox="1"/>
          <p:nvPr/>
        </p:nvSpPr>
        <p:spPr>
          <a:xfrm>
            <a:off x="9360085" y="1190973"/>
            <a:ext cx="2516090" cy="276999"/>
          </a:xfrm>
          <a:prstGeom prst="rect">
            <a:avLst/>
          </a:prstGeom>
          <a:noFill/>
        </p:spPr>
        <p:txBody>
          <a:bodyPr wrap="square" rtlCol="0">
            <a:spAutoFit/>
          </a:bodyPr>
          <a:lstStyle/>
          <a:p>
            <a:pPr algn="ctr"/>
            <a:r>
              <a:rPr lang="en-US" sz="1200" dirty="0"/>
              <a:t>SVR Diagram</a:t>
            </a:r>
          </a:p>
        </p:txBody>
      </p:sp>
      <p:sp>
        <p:nvSpPr>
          <p:cNvPr id="12" name="TextBox 11">
            <a:extLst>
              <a:ext uri="{FF2B5EF4-FFF2-40B4-BE49-F238E27FC236}">
                <a16:creationId xmlns:a16="http://schemas.microsoft.com/office/drawing/2014/main" id="{0DD84FAE-6575-D63D-84F8-21F6A51F96D0}"/>
              </a:ext>
            </a:extLst>
          </p:cNvPr>
          <p:cNvSpPr txBox="1"/>
          <p:nvPr/>
        </p:nvSpPr>
        <p:spPr>
          <a:xfrm>
            <a:off x="5492619" y="1181191"/>
            <a:ext cx="3373051" cy="276999"/>
          </a:xfrm>
          <a:prstGeom prst="rect">
            <a:avLst/>
          </a:prstGeom>
          <a:noFill/>
        </p:spPr>
        <p:txBody>
          <a:bodyPr wrap="square" rtlCol="0">
            <a:spAutoFit/>
          </a:bodyPr>
          <a:lstStyle/>
          <a:p>
            <a:pPr algn="ctr"/>
            <a:r>
              <a:rPr lang="en-US" sz="1200" dirty="0"/>
              <a:t>LTSM Diagram</a:t>
            </a:r>
          </a:p>
        </p:txBody>
      </p:sp>
      <p:sp>
        <p:nvSpPr>
          <p:cNvPr id="13" name="TextBox 12">
            <a:extLst>
              <a:ext uri="{FF2B5EF4-FFF2-40B4-BE49-F238E27FC236}">
                <a16:creationId xmlns:a16="http://schemas.microsoft.com/office/drawing/2014/main" id="{7EAFE1E5-7EDC-16AA-2FBE-57877F68FEF7}"/>
              </a:ext>
            </a:extLst>
          </p:cNvPr>
          <p:cNvSpPr txBox="1"/>
          <p:nvPr/>
        </p:nvSpPr>
        <p:spPr>
          <a:xfrm>
            <a:off x="6239069" y="6403122"/>
            <a:ext cx="4970107" cy="276999"/>
          </a:xfrm>
          <a:prstGeom prst="rect">
            <a:avLst/>
          </a:prstGeom>
          <a:noFill/>
        </p:spPr>
        <p:txBody>
          <a:bodyPr wrap="square" rtlCol="0">
            <a:spAutoFit/>
          </a:bodyPr>
          <a:lstStyle/>
          <a:p>
            <a:pPr algn="ctr"/>
            <a:r>
              <a:rPr lang="en-US" sz="1200" dirty="0"/>
              <a:t>CNN Diagram</a:t>
            </a:r>
          </a:p>
        </p:txBody>
      </p:sp>
      <p:sp>
        <p:nvSpPr>
          <p:cNvPr id="15" name="TextBox 14">
            <a:extLst>
              <a:ext uri="{FF2B5EF4-FFF2-40B4-BE49-F238E27FC236}">
                <a16:creationId xmlns:a16="http://schemas.microsoft.com/office/drawing/2014/main" id="{E7D91FD3-ACAA-01A6-922D-1AB7D4FD957C}"/>
              </a:ext>
            </a:extLst>
          </p:cNvPr>
          <p:cNvSpPr txBox="1"/>
          <p:nvPr/>
        </p:nvSpPr>
        <p:spPr>
          <a:xfrm>
            <a:off x="0" y="6417632"/>
            <a:ext cx="9638938" cy="369332"/>
          </a:xfrm>
          <a:prstGeom prst="rect">
            <a:avLst/>
          </a:prstGeom>
          <a:noFill/>
        </p:spPr>
        <p:txBody>
          <a:bodyPr wrap="square">
            <a:spAutoFit/>
          </a:bodyPr>
          <a:lstStyle/>
          <a:p>
            <a:pPr marL="171450" indent="-171450">
              <a:buFont typeface="Arial" panose="020B0604020202020204" pitchFamily="34" charset="0"/>
              <a:buChar char="•"/>
            </a:pPr>
            <a:r>
              <a:rPr lang="en-US" sz="600" dirty="0">
                <a:hlinkClick r:id="rId5"/>
              </a:rPr>
              <a:t>https://editor.analyticsvidhya.com/uploads/71819Screenshot%202021-01-19%20at%2011.41.29%20PM.png</a:t>
            </a:r>
            <a:endParaRPr lang="en-US" sz="600" dirty="0"/>
          </a:p>
          <a:p>
            <a:pPr marL="171450" indent="-171450">
              <a:buFont typeface="Arial" panose="020B0604020202020204" pitchFamily="34" charset="0"/>
              <a:buChar char="•"/>
            </a:pPr>
            <a:r>
              <a:rPr lang="en-US" sz="600" dirty="0">
                <a:hlinkClick r:id="rId6"/>
              </a:rPr>
              <a:t>https://miro.medium.com/v2/resize:fit:600/1*Fjj7EblDs2J88GgJmyKL8w.png</a:t>
            </a:r>
            <a:endParaRPr lang="en-US" sz="600" dirty="0"/>
          </a:p>
          <a:p>
            <a:pPr marL="171450" indent="-171450">
              <a:buFont typeface="Arial" panose="020B0604020202020204" pitchFamily="34" charset="0"/>
              <a:buChar char="•"/>
            </a:pPr>
            <a:r>
              <a:rPr lang="en-US" sz="600" dirty="0">
                <a:hlinkClick r:id="rId7"/>
              </a:rPr>
              <a:t>https://www.researchgate.net/publication/336805909/figure/fig1/AS:817888827023360@1572011300751/Schematic-diagram-of-a-basic-convolutional-neural-network-CNN-architecture-26.ppm</a:t>
            </a:r>
            <a:endParaRPr lang="en-US" sz="600" dirty="0"/>
          </a:p>
        </p:txBody>
      </p:sp>
    </p:spTree>
    <p:extLst>
      <p:ext uri="{BB962C8B-B14F-4D97-AF65-F5344CB8AC3E}">
        <p14:creationId xmlns:p14="http://schemas.microsoft.com/office/powerpoint/2010/main" val="1376827603"/>
      </p:ext>
    </p:extLst>
  </p:cSld>
  <p:clrMapOvr>
    <a:masterClrMapping/>
  </p:clrMapOvr>
</p:sld>
</file>

<file path=ppt/theme/theme1.xml><?xml version="1.0" encoding="utf-8"?>
<a:theme xmlns:a="http://schemas.openxmlformats.org/drawingml/2006/main" name="Theme1">
  <a:themeElements>
    <a:clrScheme name="Custom 3">
      <a:dk1>
        <a:sysClr val="windowText" lastClr="000000"/>
      </a:dk1>
      <a:lt1>
        <a:sysClr val="window" lastClr="FFFFFF"/>
      </a:lt1>
      <a:dk2>
        <a:srgbClr val="3D3D3D"/>
      </a:dk2>
      <a:lt2>
        <a:srgbClr val="EBEBEB"/>
      </a:lt2>
      <a:accent1>
        <a:srgbClr val="861F41"/>
      </a:accent1>
      <a:accent2>
        <a:srgbClr val="E87722"/>
      </a:accent2>
      <a:accent3>
        <a:srgbClr val="B2324B"/>
      </a:accent3>
      <a:accent4>
        <a:srgbClr val="75787B"/>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heme1" id="{28A2394C-D5A9-4A57-A890-1388422622F4}" vid="{D8B19403-8A80-4A3D-AFA4-57C1E176C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8278</TotalTime>
  <Words>2389</Words>
  <Application>Microsoft Office PowerPoint</Application>
  <PresentationFormat>Widescreen</PresentationFormat>
  <Paragraphs>342</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Gill Sans MT</vt:lpstr>
      <vt:lpstr>Wingdings</vt:lpstr>
      <vt:lpstr>Wingdings 2</vt:lpstr>
      <vt:lpstr>Theme1</vt:lpstr>
      <vt:lpstr>Machine Learning for Spacecraft Telemetry Anomaly Detection</vt:lpstr>
      <vt:lpstr>Agenda</vt:lpstr>
      <vt:lpstr>Problem statement </vt:lpstr>
      <vt:lpstr>Background: paper/research</vt:lpstr>
      <vt:lpstr>Background: Original motivation</vt:lpstr>
      <vt:lpstr>Background: anomaly definition</vt:lpstr>
      <vt:lpstr>Auto Regressive Integrated Moving Average (ARIMA)</vt:lpstr>
      <vt:lpstr>One Class Support Vector Machine Algorithm (OCSVM)</vt:lpstr>
      <vt:lpstr>Additional ML models used for forecasting</vt:lpstr>
      <vt:lpstr>Additional outlier detection: Isolation Forest </vt:lpstr>
      <vt:lpstr>Model Training – Momentum Wheel temperature</vt:lpstr>
      <vt:lpstr>ARIMA Model results</vt:lpstr>
      <vt:lpstr>Results – Truth anomalies</vt:lpstr>
      <vt:lpstr>Results – OCSVM and Isolation forest outlier detection</vt:lpstr>
      <vt:lpstr>Results – comparison methods</vt:lpstr>
      <vt:lpstr>Intermediate conclusions </vt:lpstr>
      <vt:lpstr>NASA Epoxi mission dataset</vt:lpstr>
      <vt:lpstr>Epoxi dataset truth definition</vt:lpstr>
      <vt:lpstr>Principal component analysis (PCA)</vt:lpstr>
      <vt:lpstr>PCA with Isolation forest outlier detection</vt:lpstr>
      <vt:lpstr>ARIMA with new data</vt:lpstr>
      <vt:lpstr>Final Results and conclusions</vt:lpstr>
      <vt:lpstr>PowerPoint Presentation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Jackson</dc:creator>
  <cp:lastModifiedBy>Eric Jackson</cp:lastModifiedBy>
  <cp:revision>271</cp:revision>
  <dcterms:created xsi:type="dcterms:W3CDTF">2022-11-09T02:22:55Z</dcterms:created>
  <dcterms:modified xsi:type="dcterms:W3CDTF">2023-12-02T23:49:11Z</dcterms:modified>
</cp:coreProperties>
</file>